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51"/>
  </p:notesMasterIdLst>
  <p:handoutMasterIdLst>
    <p:handoutMasterId r:id="rId52"/>
  </p:handoutMasterIdLst>
  <p:sldIdLst>
    <p:sldId id="756" r:id="rId2"/>
    <p:sldId id="752" r:id="rId3"/>
    <p:sldId id="327" r:id="rId4"/>
    <p:sldId id="582" r:id="rId5"/>
    <p:sldId id="660" r:id="rId6"/>
    <p:sldId id="699" r:id="rId7"/>
    <p:sldId id="741" r:id="rId8"/>
    <p:sldId id="755" r:id="rId9"/>
    <p:sldId id="397" r:id="rId10"/>
    <p:sldId id="691" r:id="rId11"/>
    <p:sldId id="620" r:id="rId12"/>
    <p:sldId id="648" r:id="rId13"/>
    <p:sldId id="651" r:id="rId14"/>
    <p:sldId id="678" r:id="rId15"/>
    <p:sldId id="701" r:id="rId16"/>
    <p:sldId id="702" r:id="rId17"/>
    <p:sldId id="707" r:id="rId18"/>
    <p:sldId id="692" r:id="rId19"/>
    <p:sldId id="754" r:id="rId20"/>
    <p:sldId id="721" r:id="rId21"/>
    <p:sldId id="722" r:id="rId22"/>
    <p:sldId id="723" r:id="rId23"/>
    <p:sldId id="724" r:id="rId24"/>
    <p:sldId id="749" r:id="rId25"/>
    <p:sldId id="737" r:id="rId26"/>
    <p:sldId id="709" r:id="rId27"/>
    <p:sldId id="711" r:id="rId28"/>
    <p:sldId id="725" r:id="rId29"/>
    <p:sldId id="710" r:id="rId30"/>
    <p:sldId id="712" r:id="rId31"/>
    <p:sldId id="726" r:id="rId32"/>
    <p:sldId id="727" r:id="rId33"/>
    <p:sldId id="728" r:id="rId34"/>
    <p:sldId id="753" r:id="rId35"/>
    <p:sldId id="750" r:id="rId36"/>
    <p:sldId id="700" r:id="rId37"/>
    <p:sldId id="705" r:id="rId38"/>
    <p:sldId id="697" r:id="rId39"/>
    <p:sldId id="706" r:id="rId40"/>
    <p:sldId id="742" r:id="rId41"/>
    <p:sldId id="731" r:id="rId42"/>
    <p:sldId id="748" r:id="rId43"/>
    <p:sldId id="744" r:id="rId44"/>
    <p:sldId id="743" r:id="rId45"/>
    <p:sldId id="732" r:id="rId46"/>
    <p:sldId id="733" r:id="rId47"/>
    <p:sldId id="734" r:id="rId48"/>
    <p:sldId id="735" r:id="rId49"/>
    <p:sldId id="736" r:id="rId50"/>
  </p:sldIdLst>
  <p:sldSz cx="9144000" cy="6858000" type="screen4x3"/>
  <p:notesSz cx="6735763" cy="9866313"/>
  <p:defaultTextStyle>
    <a:defPPr>
      <a:defRPr lang="ja-JP"/>
    </a:defPPr>
    <a:lvl1pPr algn="l" rtl="0" eaLnBrk="0" fontAlgn="base" hangingPunct="0">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b="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b="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b="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b="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b="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1071" userDrawn="1">
          <p15:clr>
            <a:srgbClr val="A4A3A4"/>
          </p15:clr>
        </p15:guide>
        <p15:guide id="6" pos="5420" userDrawn="1">
          <p15:clr>
            <a:srgbClr val="A4A3A4"/>
          </p15:clr>
        </p15:guide>
        <p15:guide id="7" pos="385" userDrawn="1">
          <p15:clr>
            <a:srgbClr val="A4A3A4"/>
          </p15:clr>
        </p15:guide>
        <p15:guide id="8" orient="horz" pos="4320" userDrawn="1">
          <p15:clr>
            <a:srgbClr val="A4A3A4"/>
          </p15:clr>
        </p15:guide>
        <p15:guide id="9" pos="975" userDrawn="1">
          <p15:clr>
            <a:srgbClr val="A4A3A4"/>
          </p15:clr>
        </p15:guide>
        <p15:guide id="10" orient="horz" pos="4157" userDrawn="1">
          <p15:clr>
            <a:srgbClr val="A4A3A4"/>
          </p15:clr>
        </p15:guide>
        <p15:guide id="11" orient="horz" pos="4247"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FFCC"/>
    <a:srgbClr val="FFFFCC"/>
    <a:srgbClr val="0000FF"/>
    <a:srgbClr val="92D050"/>
    <a:srgbClr val="FF6161"/>
    <a:srgbClr val="006600"/>
    <a:srgbClr val="FFCCFF"/>
    <a:srgbClr val="6699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濃色スタイル 1 - アクセント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27" autoAdjust="0"/>
    <p:restoredTop sz="94286" autoAdjust="0"/>
  </p:normalViewPr>
  <p:slideViewPr>
    <p:cSldViewPr>
      <p:cViewPr varScale="1">
        <p:scale>
          <a:sx n="86" d="100"/>
          <a:sy n="86" d="100"/>
        </p:scale>
        <p:origin x="1618" y="62"/>
      </p:cViewPr>
      <p:guideLst>
        <p:guide orient="horz" pos="1071"/>
        <p:guide pos="5420"/>
        <p:guide pos="385"/>
        <p:guide orient="horz" pos="4320"/>
        <p:guide pos="975"/>
        <p:guide orient="horz" pos="4157"/>
        <p:guide orient="horz" pos="4247"/>
      </p:guideLst>
    </p:cSldViewPr>
  </p:slideViewPr>
  <p:outlineViewPr>
    <p:cViewPr>
      <p:scale>
        <a:sx n="33" d="100"/>
        <a:sy n="33" d="100"/>
      </p:scale>
      <p:origin x="0" y="-504"/>
    </p:cViewPr>
  </p:outlineViewPr>
  <p:notesTextViewPr>
    <p:cViewPr>
      <p:scale>
        <a:sx n="75" d="100"/>
        <a:sy n="75" d="100"/>
      </p:scale>
      <p:origin x="0" y="0"/>
    </p:cViewPr>
  </p:notesTextViewPr>
  <p:sorterViewPr>
    <p:cViewPr>
      <p:scale>
        <a:sx n="75" d="100"/>
        <a:sy n="75" d="100"/>
      </p:scale>
      <p:origin x="0" y="-1128"/>
    </p:cViewPr>
  </p:sorterViewPr>
  <p:notesViewPr>
    <p:cSldViewPr>
      <p:cViewPr varScale="1">
        <p:scale>
          <a:sx n="67" d="100"/>
          <a:sy n="67" d="100"/>
        </p:scale>
        <p:origin x="1866" y="78"/>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565" cy="493868"/>
          </a:xfrm>
          <a:prstGeom prst="rect">
            <a:avLst/>
          </a:prstGeom>
        </p:spPr>
        <p:txBody>
          <a:bodyPr vert="horz" lIns="91408" tIns="45704" rIns="91408" bIns="45704" rtlCol="0"/>
          <a:lstStyle>
            <a:lvl1pPr algn="l" eaLnBrk="1" hangingPunct="1">
              <a:defRPr sz="1200">
                <a:latin typeface="Arial" charset="0"/>
                <a:ea typeface="ＭＳ Ｐゴシック" pitchFamily="50" charset="-128"/>
              </a:defRPr>
            </a:lvl1pPr>
          </a:lstStyle>
          <a:p>
            <a:pPr>
              <a:defRPr/>
            </a:pPr>
            <a:endParaRPr lang="ja-JP" altLang="en-US"/>
          </a:p>
        </p:txBody>
      </p:sp>
      <p:sp>
        <p:nvSpPr>
          <p:cNvPr id="3" name="日付プレースホルダー 2"/>
          <p:cNvSpPr>
            <a:spLocks noGrp="1"/>
          </p:cNvSpPr>
          <p:nvPr>
            <p:ph type="dt" sz="quarter" idx="1"/>
          </p:nvPr>
        </p:nvSpPr>
        <p:spPr>
          <a:xfrm>
            <a:off x="3814626" y="0"/>
            <a:ext cx="2919565" cy="493868"/>
          </a:xfrm>
          <a:prstGeom prst="rect">
            <a:avLst/>
          </a:prstGeom>
        </p:spPr>
        <p:txBody>
          <a:bodyPr vert="horz" lIns="91408" tIns="45704" rIns="91408" bIns="45704" rtlCol="0"/>
          <a:lstStyle>
            <a:lvl1pPr algn="r" eaLnBrk="1" hangingPunct="1">
              <a:defRPr sz="1200">
                <a:latin typeface="Arial" charset="0"/>
                <a:ea typeface="ＭＳ Ｐゴシック" pitchFamily="50" charset="-128"/>
              </a:defRPr>
            </a:lvl1pPr>
          </a:lstStyle>
          <a:p>
            <a:pPr>
              <a:defRPr/>
            </a:pPr>
            <a:fld id="{C6D5B4D5-8AD0-4FFF-AC85-F417B36790A4}" type="datetimeFigureOut">
              <a:rPr lang="ja-JP" altLang="en-US"/>
              <a:pPr>
                <a:defRPr/>
              </a:pPr>
              <a:t>2025/5/27</a:t>
            </a:fld>
            <a:endParaRPr lang="ja-JP" altLang="en-US"/>
          </a:p>
        </p:txBody>
      </p:sp>
      <p:sp>
        <p:nvSpPr>
          <p:cNvPr id="4" name="フッター プレースホルダー 3"/>
          <p:cNvSpPr>
            <a:spLocks noGrp="1"/>
          </p:cNvSpPr>
          <p:nvPr>
            <p:ph type="ftr" sz="quarter" idx="2"/>
          </p:nvPr>
        </p:nvSpPr>
        <p:spPr>
          <a:xfrm>
            <a:off x="0" y="9370868"/>
            <a:ext cx="2919565" cy="493867"/>
          </a:xfrm>
          <a:prstGeom prst="rect">
            <a:avLst/>
          </a:prstGeom>
        </p:spPr>
        <p:txBody>
          <a:bodyPr vert="horz" lIns="91408" tIns="45704" rIns="91408" bIns="45704" rtlCol="0" anchor="b"/>
          <a:lstStyle>
            <a:lvl1pPr algn="l" eaLnBrk="1" hangingPunct="1">
              <a:defRPr sz="1200">
                <a:latin typeface="Arial" charset="0"/>
                <a:ea typeface="ＭＳ Ｐゴシック" pitchFamily="50"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814626" y="9370868"/>
            <a:ext cx="2919565" cy="493867"/>
          </a:xfrm>
          <a:prstGeom prst="rect">
            <a:avLst/>
          </a:prstGeom>
        </p:spPr>
        <p:txBody>
          <a:bodyPr vert="horz" wrap="square" lIns="91408" tIns="45704" rIns="91408" bIns="45704" numCol="1" anchor="b" anchorCtr="0" compatLnSpc="1">
            <a:prstTxWarp prst="textNoShape">
              <a:avLst/>
            </a:prstTxWarp>
          </a:bodyPr>
          <a:lstStyle>
            <a:lvl1pPr algn="r" eaLnBrk="1" hangingPunct="1">
              <a:defRPr sz="1200"/>
            </a:lvl1pPr>
          </a:lstStyle>
          <a:p>
            <a:pPr>
              <a:defRPr/>
            </a:pPr>
            <a:fld id="{5B68E583-DB29-4AED-B5D1-C93B3ECCA13E}" type="slidenum">
              <a:rPr lang="ja-JP" altLang="en-US"/>
              <a:pPr>
                <a:defRPr/>
              </a:pPr>
              <a:t>‹#›</a:t>
            </a:fld>
            <a:endParaRPr lang="ja-JP" altLang="en-US"/>
          </a:p>
        </p:txBody>
      </p:sp>
    </p:spTree>
    <p:extLst>
      <p:ext uri="{BB962C8B-B14F-4D97-AF65-F5344CB8AC3E}">
        <p14:creationId xmlns:p14="http://schemas.microsoft.com/office/powerpoint/2010/main" val="21040903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2919565" cy="493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5" tIns="47422" rIns="94845" bIns="47422" numCol="1" anchor="t" anchorCtr="0" compatLnSpc="1">
            <a:prstTxWarp prst="textNoShape">
              <a:avLst/>
            </a:prstTxWarp>
          </a:bodyPr>
          <a:lstStyle>
            <a:lvl1pPr defTabSz="948990" eaLnBrk="1" hangingPunct="1">
              <a:defRPr sz="1200" b="0">
                <a:latin typeface="Arial" charset="0"/>
                <a:ea typeface="ＭＳ Ｐゴシック" pitchFamily="50" charset="-128"/>
              </a:defRPr>
            </a:lvl1pPr>
          </a:lstStyle>
          <a:p>
            <a:pPr>
              <a:defRPr/>
            </a:pPr>
            <a:endParaRPr lang="en-US" altLang="ja-JP" dirty="0"/>
          </a:p>
        </p:txBody>
      </p:sp>
      <p:sp>
        <p:nvSpPr>
          <p:cNvPr id="95235" name="Rectangle 3"/>
          <p:cNvSpPr>
            <a:spLocks noGrp="1" noChangeArrowheads="1"/>
          </p:cNvSpPr>
          <p:nvPr>
            <p:ph type="dt" idx="1"/>
          </p:nvPr>
        </p:nvSpPr>
        <p:spPr bwMode="auto">
          <a:xfrm>
            <a:off x="3814626" y="0"/>
            <a:ext cx="2919565" cy="493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5" tIns="47422" rIns="94845" bIns="47422" numCol="1" anchor="t" anchorCtr="0" compatLnSpc="1">
            <a:prstTxWarp prst="textNoShape">
              <a:avLst/>
            </a:prstTxWarp>
          </a:bodyPr>
          <a:lstStyle>
            <a:lvl1pPr algn="r" defTabSz="948990" eaLnBrk="1" hangingPunct="1">
              <a:defRPr sz="1200" b="0">
                <a:latin typeface="Arial" charset="0"/>
                <a:ea typeface="ＭＳ Ｐゴシック" pitchFamily="50" charset="-128"/>
              </a:defRPr>
            </a:lvl1pPr>
          </a:lstStyle>
          <a:p>
            <a:pPr>
              <a:defRPr/>
            </a:pPr>
            <a:endParaRPr lang="en-US" altLang="ja-JP" dirty="0"/>
          </a:p>
        </p:txBody>
      </p:sp>
      <p:sp>
        <p:nvSpPr>
          <p:cNvPr id="5124" name="Rectangle 4"/>
          <p:cNvSpPr>
            <a:spLocks noGrp="1" noRot="1" noChangeAspect="1" noChangeArrowheads="1" noTextEdit="1"/>
          </p:cNvSpPr>
          <p:nvPr>
            <p:ph type="sldImg" idx="2"/>
          </p:nvPr>
        </p:nvSpPr>
        <p:spPr bwMode="auto">
          <a:xfrm>
            <a:off x="903288" y="741363"/>
            <a:ext cx="4930775" cy="36988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5237" name="Rectangle 5"/>
          <p:cNvSpPr>
            <a:spLocks noGrp="1" noChangeArrowheads="1"/>
          </p:cNvSpPr>
          <p:nvPr>
            <p:ph type="body" sz="quarter" idx="3"/>
          </p:nvPr>
        </p:nvSpPr>
        <p:spPr bwMode="auto">
          <a:xfrm>
            <a:off x="673262" y="4686222"/>
            <a:ext cx="5389240" cy="443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5" tIns="47422" rIns="94845" bIns="47422"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95238" name="Rectangle 6"/>
          <p:cNvSpPr>
            <a:spLocks noGrp="1" noChangeArrowheads="1"/>
          </p:cNvSpPr>
          <p:nvPr>
            <p:ph type="ftr" sz="quarter" idx="4"/>
          </p:nvPr>
        </p:nvSpPr>
        <p:spPr bwMode="auto">
          <a:xfrm>
            <a:off x="0" y="9372445"/>
            <a:ext cx="2919565"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5" tIns="47422" rIns="94845" bIns="47422" numCol="1" anchor="b" anchorCtr="0" compatLnSpc="1">
            <a:prstTxWarp prst="textNoShape">
              <a:avLst/>
            </a:prstTxWarp>
          </a:bodyPr>
          <a:lstStyle>
            <a:lvl1pPr defTabSz="948990" eaLnBrk="1" hangingPunct="1">
              <a:defRPr sz="1200" b="0">
                <a:latin typeface="Arial" charset="0"/>
                <a:ea typeface="ＭＳ Ｐゴシック" pitchFamily="50" charset="-128"/>
              </a:defRPr>
            </a:lvl1pPr>
          </a:lstStyle>
          <a:p>
            <a:pPr>
              <a:defRPr/>
            </a:pPr>
            <a:endParaRPr lang="en-US" altLang="ja-JP" dirty="0"/>
          </a:p>
        </p:txBody>
      </p:sp>
      <p:sp>
        <p:nvSpPr>
          <p:cNvPr id="95239" name="Rectangle 7"/>
          <p:cNvSpPr>
            <a:spLocks noGrp="1" noChangeArrowheads="1"/>
          </p:cNvSpPr>
          <p:nvPr>
            <p:ph type="sldNum" sz="quarter" idx="5"/>
          </p:nvPr>
        </p:nvSpPr>
        <p:spPr bwMode="auto">
          <a:xfrm>
            <a:off x="3814626" y="9372445"/>
            <a:ext cx="2919565"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5" tIns="47422" rIns="94845" bIns="47422" numCol="1" anchor="b" anchorCtr="0" compatLnSpc="1">
            <a:prstTxWarp prst="textNoShape">
              <a:avLst/>
            </a:prstTxWarp>
          </a:bodyPr>
          <a:lstStyle>
            <a:lvl1pPr algn="r" defTabSz="948990" eaLnBrk="1" hangingPunct="1">
              <a:defRPr sz="1200" b="0"/>
            </a:lvl1pPr>
          </a:lstStyle>
          <a:p>
            <a:pPr>
              <a:defRPr/>
            </a:pPr>
            <a:fld id="{A31FE3C5-0BF2-4630-B198-F0738FDA170A}" type="slidenum">
              <a:rPr lang="en-US" altLang="ja-JP"/>
              <a:pPr>
                <a:defRPr/>
              </a:pPr>
              <a:t>‹#›</a:t>
            </a:fld>
            <a:endParaRPr lang="en-US" altLang="ja-JP" dirty="0"/>
          </a:p>
        </p:txBody>
      </p:sp>
    </p:spTree>
    <p:extLst>
      <p:ext uri="{BB962C8B-B14F-4D97-AF65-F5344CB8AC3E}">
        <p14:creationId xmlns:p14="http://schemas.microsoft.com/office/powerpoint/2010/main" val="4064109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p:cNvSpPr>
            <a:spLocks noGrp="1" noRot="1" noChangeAspect="1" noTextEdit="1"/>
          </p:cNvSpPr>
          <p:nvPr>
            <p:ph type="sldImg"/>
          </p:nvPr>
        </p:nvSpPr>
        <p:spPr>
          <a:ln/>
        </p:spPr>
      </p:sp>
      <p:sp>
        <p:nvSpPr>
          <p:cNvPr id="19459" name="ノート プレースホルダー 2"/>
          <p:cNvSpPr>
            <a:spLocks noGrp="1"/>
          </p:cNvSpPr>
          <p:nvPr>
            <p:ph type="body" idx="1"/>
          </p:nvPr>
        </p:nvSpPr>
        <p:spPr>
          <a:noFill/>
        </p:spPr>
        <p:txBody>
          <a:bodyPr/>
          <a:lstStyle/>
          <a:p>
            <a:endParaRPr lang="ja-JP" altLang="en-US">
              <a:latin typeface="Arial" panose="020B0604020202020204" pitchFamily="34" charset="0"/>
            </a:endParaRPr>
          </a:p>
        </p:txBody>
      </p:sp>
      <p:sp>
        <p:nvSpPr>
          <p:cNvPr id="19460" name="スライド番号プレースホルダー 3"/>
          <p:cNvSpPr>
            <a:spLocks noGrp="1"/>
          </p:cNvSpPr>
          <p:nvPr>
            <p:ph type="sldNum" sz="quarter" idx="5"/>
          </p:nvPr>
        </p:nvSpPr>
        <p:spPr>
          <a:noFill/>
        </p:spPr>
        <p:txBody>
          <a:bodyPr/>
          <a:lstStyle>
            <a:lvl1pPr defTabSz="948603">
              <a:defRPr kumimoji="1" b="1">
                <a:solidFill>
                  <a:schemeClr val="tx1"/>
                </a:solidFill>
                <a:latin typeface="Arial" panose="020B0604020202020204" pitchFamily="34" charset="0"/>
                <a:ea typeface="ＭＳ Ｐゴシック" panose="020B0600070205080204" pitchFamily="50" charset="-128"/>
              </a:defRPr>
            </a:lvl1pPr>
            <a:lvl2pPr marL="742180" indent="-285212" defTabSz="948603">
              <a:defRPr kumimoji="1" b="1">
                <a:solidFill>
                  <a:schemeClr val="tx1"/>
                </a:solidFill>
                <a:latin typeface="Arial" panose="020B0604020202020204" pitchFamily="34" charset="0"/>
                <a:ea typeface="ＭＳ Ｐゴシック" panose="020B0600070205080204" pitchFamily="50" charset="-128"/>
              </a:defRPr>
            </a:lvl2pPr>
            <a:lvl3pPr marL="1142421" indent="-228485" defTabSz="948603">
              <a:defRPr kumimoji="1" b="1">
                <a:solidFill>
                  <a:schemeClr val="tx1"/>
                </a:solidFill>
                <a:latin typeface="Arial" panose="020B0604020202020204" pitchFamily="34" charset="0"/>
                <a:ea typeface="ＭＳ Ｐゴシック" panose="020B0600070205080204" pitchFamily="50" charset="-128"/>
              </a:defRPr>
            </a:lvl3pPr>
            <a:lvl4pPr marL="1599389" indent="-228485" defTabSz="948603">
              <a:defRPr kumimoji="1" b="1">
                <a:solidFill>
                  <a:schemeClr val="tx1"/>
                </a:solidFill>
                <a:latin typeface="Arial" panose="020B0604020202020204" pitchFamily="34" charset="0"/>
                <a:ea typeface="ＭＳ Ｐゴシック" panose="020B0600070205080204" pitchFamily="50" charset="-128"/>
              </a:defRPr>
            </a:lvl4pPr>
            <a:lvl5pPr marL="2056358" indent="-228485" defTabSz="948603">
              <a:defRPr kumimoji="1" b="1">
                <a:solidFill>
                  <a:schemeClr val="tx1"/>
                </a:solidFill>
                <a:latin typeface="Arial" panose="020B0604020202020204" pitchFamily="34" charset="0"/>
                <a:ea typeface="ＭＳ Ｐゴシック" panose="020B0600070205080204" pitchFamily="50" charset="-128"/>
              </a:defRPr>
            </a:lvl5pPr>
            <a:lvl6pPr marL="2510174" indent="-228485" defTabSz="948603"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6pPr>
            <a:lvl7pPr marL="2963991" indent="-228485" defTabSz="948603"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7pPr>
            <a:lvl8pPr marL="3417808" indent="-228485" defTabSz="948603"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8pPr>
            <a:lvl9pPr marL="3871624" indent="-228485" defTabSz="948603"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9pPr>
          </a:lstStyle>
          <a:p>
            <a:fld id="{A76565CB-0349-4D89-B01D-EC696CA4F5B9}" type="slidenum">
              <a:rPr lang="en-US" altLang="ja-JP" b="0" smtClean="0"/>
              <a:pPr/>
              <a:t>1</a:t>
            </a:fld>
            <a:endParaRPr lang="en-US" altLang="ja-JP" b="0" dirty="0"/>
          </a:p>
        </p:txBody>
      </p:sp>
    </p:spTree>
    <p:extLst>
      <p:ext uri="{BB962C8B-B14F-4D97-AF65-F5344CB8AC3E}">
        <p14:creationId xmlns:p14="http://schemas.microsoft.com/office/powerpoint/2010/main" val="828053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A31FE3C5-0BF2-4630-B198-F0738FDA170A}" type="slidenum">
              <a:rPr lang="en-US" altLang="ja-JP" smtClean="0"/>
              <a:pPr>
                <a:defRPr/>
              </a:pPr>
              <a:t>3</a:t>
            </a:fld>
            <a:endParaRPr lang="en-US" altLang="ja-JP" dirty="0"/>
          </a:p>
        </p:txBody>
      </p:sp>
    </p:spTree>
    <p:extLst>
      <p:ext uri="{BB962C8B-B14F-4D97-AF65-F5344CB8AC3E}">
        <p14:creationId xmlns:p14="http://schemas.microsoft.com/office/powerpoint/2010/main" val="1287439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grpSp>
        <p:nvGrpSpPr>
          <p:cNvPr id="4" name="Group 21"/>
          <p:cNvGrpSpPr>
            <a:grpSpLocks/>
          </p:cNvGrpSpPr>
          <p:nvPr userDrawn="1"/>
        </p:nvGrpSpPr>
        <p:grpSpPr bwMode="auto">
          <a:xfrm>
            <a:off x="0" y="0"/>
            <a:ext cx="685800" cy="6858000"/>
            <a:chOff x="0" y="0"/>
            <a:chExt cx="706" cy="4320"/>
          </a:xfrm>
        </p:grpSpPr>
        <p:sp>
          <p:nvSpPr>
            <p:cNvPr id="5" name="Rectangle 22"/>
            <p:cNvSpPr>
              <a:spLocks noChangeArrowheads="1"/>
            </p:cNvSpPr>
            <p:nvPr userDrawn="1"/>
          </p:nvSpPr>
          <p:spPr bwMode="auto">
            <a:xfrm>
              <a:off x="0" y="0"/>
              <a:ext cx="353" cy="4320"/>
            </a:xfrm>
            <a:prstGeom prst="rect">
              <a:avLst/>
            </a:prstGeom>
            <a:gradFill rotWithShape="1">
              <a:gsLst>
                <a:gs pos="0">
                  <a:srgbClr val="477618"/>
                </a:gs>
                <a:gs pos="100000">
                  <a:srgbClr val="99FF33"/>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b="1">
                  <a:solidFill>
                    <a:schemeClr val="tx1"/>
                  </a:solidFill>
                  <a:latin typeface="Arial" panose="020B0604020202020204" pitchFamily="34" charset="0"/>
                  <a:ea typeface="ＭＳ Ｐゴシック" panose="020B0600070205080204" pitchFamily="50" charset="-128"/>
                </a:defRPr>
              </a:lvl1pPr>
              <a:lvl2pPr marL="742950" indent="-285750">
                <a:defRPr kumimoji="1" b="1">
                  <a:solidFill>
                    <a:schemeClr val="tx1"/>
                  </a:solidFill>
                  <a:latin typeface="Arial" panose="020B0604020202020204" pitchFamily="34" charset="0"/>
                  <a:ea typeface="ＭＳ Ｐゴシック" panose="020B0600070205080204" pitchFamily="50" charset="-128"/>
                </a:defRPr>
              </a:lvl2pPr>
              <a:lvl3pPr marL="1143000" indent="-228600">
                <a:defRPr kumimoji="1" b="1">
                  <a:solidFill>
                    <a:schemeClr val="tx1"/>
                  </a:solidFill>
                  <a:latin typeface="Arial" panose="020B0604020202020204" pitchFamily="34" charset="0"/>
                  <a:ea typeface="ＭＳ Ｐゴシック" panose="020B0600070205080204" pitchFamily="50" charset="-128"/>
                </a:defRPr>
              </a:lvl3pPr>
              <a:lvl4pPr marL="1600200" indent="-228600">
                <a:defRPr kumimoji="1" b="1">
                  <a:solidFill>
                    <a:schemeClr val="tx1"/>
                  </a:solidFill>
                  <a:latin typeface="Arial" panose="020B0604020202020204" pitchFamily="34" charset="0"/>
                  <a:ea typeface="ＭＳ Ｐゴシック" panose="020B0600070205080204" pitchFamily="50" charset="-128"/>
                </a:defRPr>
              </a:lvl4pPr>
              <a:lvl5pPr marL="2057400" indent="-228600">
                <a:defRPr kumimoji="1"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9pPr>
            </a:lstStyle>
            <a:p>
              <a:pPr>
                <a:defRPr/>
              </a:pPr>
              <a:endParaRPr lang="ja-JP" altLang="en-US"/>
            </a:p>
          </p:txBody>
        </p:sp>
        <p:sp>
          <p:nvSpPr>
            <p:cNvPr id="6" name="Rectangle 23"/>
            <p:cNvSpPr>
              <a:spLocks noChangeArrowheads="1"/>
            </p:cNvSpPr>
            <p:nvPr userDrawn="1"/>
          </p:nvSpPr>
          <p:spPr bwMode="auto">
            <a:xfrm>
              <a:off x="353" y="0"/>
              <a:ext cx="353" cy="4320"/>
            </a:xfrm>
            <a:prstGeom prst="rect">
              <a:avLst/>
            </a:prstGeom>
            <a:gradFill rotWithShape="1">
              <a:gsLst>
                <a:gs pos="0">
                  <a:srgbClr val="99FF33"/>
                </a:gs>
                <a:gs pos="100000">
                  <a:srgbClr val="FF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b="1">
                  <a:solidFill>
                    <a:schemeClr val="tx1"/>
                  </a:solidFill>
                  <a:latin typeface="Arial" panose="020B0604020202020204" pitchFamily="34" charset="0"/>
                  <a:ea typeface="ＭＳ Ｐゴシック" panose="020B0600070205080204" pitchFamily="50" charset="-128"/>
                </a:defRPr>
              </a:lvl1pPr>
              <a:lvl2pPr marL="742950" indent="-285750">
                <a:defRPr kumimoji="1" b="1">
                  <a:solidFill>
                    <a:schemeClr val="tx1"/>
                  </a:solidFill>
                  <a:latin typeface="Arial" panose="020B0604020202020204" pitchFamily="34" charset="0"/>
                  <a:ea typeface="ＭＳ Ｐゴシック" panose="020B0600070205080204" pitchFamily="50" charset="-128"/>
                </a:defRPr>
              </a:lvl2pPr>
              <a:lvl3pPr marL="1143000" indent="-228600">
                <a:defRPr kumimoji="1" b="1">
                  <a:solidFill>
                    <a:schemeClr val="tx1"/>
                  </a:solidFill>
                  <a:latin typeface="Arial" panose="020B0604020202020204" pitchFamily="34" charset="0"/>
                  <a:ea typeface="ＭＳ Ｐゴシック" panose="020B0600070205080204" pitchFamily="50" charset="-128"/>
                </a:defRPr>
              </a:lvl3pPr>
              <a:lvl4pPr marL="1600200" indent="-228600">
                <a:defRPr kumimoji="1" b="1">
                  <a:solidFill>
                    <a:schemeClr val="tx1"/>
                  </a:solidFill>
                  <a:latin typeface="Arial" panose="020B0604020202020204" pitchFamily="34" charset="0"/>
                  <a:ea typeface="ＭＳ Ｐゴシック" panose="020B0600070205080204" pitchFamily="50" charset="-128"/>
                </a:defRPr>
              </a:lvl4pPr>
              <a:lvl5pPr marL="2057400" indent="-228600">
                <a:defRPr kumimoji="1" b="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ＭＳ Ｐゴシック" panose="020B0600070205080204" pitchFamily="50" charset="-128"/>
                </a:defRPr>
              </a:lvl9pPr>
            </a:lstStyle>
            <a:p>
              <a:pPr>
                <a:defRPr/>
              </a:pPr>
              <a:endParaRPr lang="ja-JP" altLang="en-US"/>
            </a:p>
          </p:txBody>
        </p:sp>
      </p:grpSp>
      <p:sp>
        <p:nvSpPr>
          <p:cNvPr id="2" name="タイトル 1"/>
          <p:cNvSpPr>
            <a:spLocks noGrp="1"/>
          </p:cNvSpPr>
          <p:nvPr>
            <p:ph type="ctrTitle"/>
          </p:nvPr>
        </p:nvSpPr>
        <p:spPr>
          <a:xfrm>
            <a:off x="685800" y="2130425"/>
            <a:ext cx="7772400" cy="1470025"/>
          </a:xfrm>
        </p:spPr>
        <p:txBody>
          <a:bodyPr/>
          <a:lstStyle/>
          <a:p>
            <a:r>
              <a:rPr lang="ja-JP" altLang="en-US" dirty="0"/>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a:t>マスター サブタイトルの書式設定</a:t>
            </a:r>
          </a:p>
        </p:txBody>
      </p:sp>
      <p:sp>
        <p:nvSpPr>
          <p:cNvPr id="10" name="Rectangle 4"/>
          <p:cNvSpPr>
            <a:spLocks noGrp="1" noChangeArrowheads="1"/>
          </p:cNvSpPr>
          <p:nvPr>
            <p:ph type="dt" sz="half" idx="10"/>
          </p:nvPr>
        </p:nvSpPr>
        <p:spPr/>
        <p:txBody>
          <a:bodyPr/>
          <a:lstStyle>
            <a:lvl1pPr>
              <a:defRPr/>
            </a:lvl1pPr>
          </a:lstStyle>
          <a:p>
            <a:pPr>
              <a:defRPr/>
            </a:pPr>
            <a:endParaRPr lang="en-US" altLang="ja-JP" dirty="0"/>
          </a:p>
        </p:txBody>
      </p:sp>
      <p:sp>
        <p:nvSpPr>
          <p:cNvPr id="11" name="Rectangle 5"/>
          <p:cNvSpPr>
            <a:spLocks noGrp="1" noChangeArrowheads="1"/>
          </p:cNvSpPr>
          <p:nvPr>
            <p:ph type="ftr" sz="quarter" idx="11"/>
          </p:nvPr>
        </p:nvSpPr>
        <p:spPr/>
        <p:txBody>
          <a:bodyPr/>
          <a:lstStyle>
            <a:lvl1pPr>
              <a:defRPr dirty="0"/>
            </a:lvl1pPr>
          </a:lstStyle>
          <a:p>
            <a:pPr>
              <a:defRPr/>
            </a:pPr>
            <a:endParaRPr lang="en-US" altLang="ja-JP" dirty="0"/>
          </a:p>
        </p:txBody>
      </p:sp>
      <p:sp>
        <p:nvSpPr>
          <p:cNvPr id="12" name="Rectangle 6"/>
          <p:cNvSpPr>
            <a:spLocks noGrp="1" noChangeArrowheads="1"/>
          </p:cNvSpPr>
          <p:nvPr>
            <p:ph type="sldNum" sz="quarter" idx="12"/>
          </p:nvPr>
        </p:nvSpPr>
        <p:spPr/>
        <p:txBody>
          <a:bodyPr/>
          <a:lstStyle>
            <a:lvl1pPr>
              <a:defRPr/>
            </a:lvl1pPr>
          </a:lstStyle>
          <a:p>
            <a:pPr>
              <a:defRPr/>
            </a:pPr>
            <a:fld id="{593F1161-FBD0-4682-ABFA-E0DBA6080AE9}" type="slidenum">
              <a:rPr lang="en-US" altLang="ja-JP"/>
              <a:pPr>
                <a:defRPr/>
              </a:pPr>
              <a:t>‹#›</a:t>
            </a:fld>
            <a:endParaRPr lang="en-US" altLang="ja-JP" dirty="0"/>
          </a:p>
        </p:txBody>
      </p:sp>
    </p:spTree>
    <p:extLst>
      <p:ext uri="{BB962C8B-B14F-4D97-AF65-F5344CB8AC3E}">
        <p14:creationId xmlns:p14="http://schemas.microsoft.com/office/powerpoint/2010/main" val="976213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属性">
    <p:spTree>
      <p:nvGrpSpPr>
        <p:cNvPr id="1" name=""/>
        <p:cNvGrpSpPr/>
        <p:nvPr/>
      </p:nvGrpSpPr>
      <p:grpSpPr>
        <a:xfrm>
          <a:off x="0" y="0"/>
          <a:ext cx="0" cy="0"/>
          <a:chOff x="0" y="0"/>
          <a:chExt cx="0" cy="0"/>
        </a:xfrm>
      </p:grpSpPr>
      <p:sp>
        <p:nvSpPr>
          <p:cNvPr id="13" name="Line 11"/>
          <p:cNvSpPr>
            <a:spLocks noChangeShapeType="1"/>
          </p:cNvSpPr>
          <p:nvPr userDrawn="1"/>
        </p:nvSpPr>
        <p:spPr bwMode="auto">
          <a:xfrm>
            <a:off x="0" y="393700"/>
            <a:ext cx="9153525" cy="0"/>
          </a:xfrm>
          <a:prstGeom prst="line">
            <a:avLst/>
          </a:prstGeom>
          <a:noFill/>
          <a:ln w="38100">
            <a:solidFill>
              <a:srgbClr val="92D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 name="グラフタイトルZ"/>
          <p:cNvSpPr>
            <a:spLocks noGrp="1"/>
          </p:cNvSpPr>
          <p:nvPr>
            <p:ph type="title"/>
          </p:nvPr>
        </p:nvSpPr>
        <p:spPr>
          <a:xfrm>
            <a:off x="8164" y="-2949"/>
            <a:ext cx="8229600" cy="404813"/>
          </a:xfrm>
        </p:spPr>
        <p:txBody>
          <a:bodyPr/>
          <a:lstStyle/>
          <a:p>
            <a:r>
              <a:rPr lang="ja-JP" altLang="en-US"/>
              <a:t>マスター タイトルの書式設定</a:t>
            </a:r>
          </a:p>
        </p:txBody>
      </p:sp>
      <p:sp>
        <p:nvSpPr>
          <p:cNvPr id="7" name="グラフ1"/>
          <p:cNvSpPr>
            <a:spLocks noGrp="1"/>
          </p:cNvSpPr>
          <p:nvPr>
            <p:ph type="chart" sz="quarter" idx="13"/>
          </p:nvPr>
        </p:nvSpPr>
        <p:spPr>
          <a:xfrm>
            <a:off x="268077" y="709402"/>
            <a:ext cx="2808000" cy="2736000"/>
          </a:xfrm>
          <a:ln>
            <a:noFill/>
          </a:ln>
        </p:spPr>
        <p:txBody>
          <a:bodyPr/>
          <a:lstStyle/>
          <a:p>
            <a:pPr lvl="0"/>
            <a:endParaRPr lang="ja-JP" altLang="en-US" noProof="0"/>
          </a:p>
        </p:txBody>
      </p:sp>
      <p:sp>
        <p:nvSpPr>
          <p:cNvPr id="8" name="グラフ2"/>
          <p:cNvSpPr>
            <a:spLocks noGrp="1"/>
          </p:cNvSpPr>
          <p:nvPr>
            <p:ph type="chart" sz="quarter" idx="14"/>
          </p:nvPr>
        </p:nvSpPr>
        <p:spPr>
          <a:xfrm>
            <a:off x="3148709" y="709402"/>
            <a:ext cx="2808000" cy="2736000"/>
          </a:xfrm>
          <a:ln>
            <a:noFill/>
          </a:ln>
        </p:spPr>
        <p:txBody>
          <a:bodyPr/>
          <a:lstStyle/>
          <a:p>
            <a:pPr lvl="0"/>
            <a:endParaRPr lang="ja-JP" altLang="en-US" noProof="0"/>
          </a:p>
        </p:txBody>
      </p:sp>
      <p:sp>
        <p:nvSpPr>
          <p:cNvPr id="9" name="グラフ3"/>
          <p:cNvSpPr>
            <a:spLocks noGrp="1"/>
          </p:cNvSpPr>
          <p:nvPr>
            <p:ph type="chart" sz="quarter" idx="15"/>
          </p:nvPr>
        </p:nvSpPr>
        <p:spPr>
          <a:xfrm>
            <a:off x="6029724" y="709402"/>
            <a:ext cx="2808000" cy="2736000"/>
          </a:xfrm>
          <a:ln>
            <a:noFill/>
          </a:ln>
        </p:spPr>
        <p:txBody>
          <a:bodyPr/>
          <a:lstStyle/>
          <a:p>
            <a:pPr lvl="0"/>
            <a:endParaRPr lang="ja-JP" altLang="en-US" noProof="0"/>
          </a:p>
        </p:txBody>
      </p:sp>
      <p:sp>
        <p:nvSpPr>
          <p:cNvPr id="10" name="グラフ4"/>
          <p:cNvSpPr>
            <a:spLocks noGrp="1"/>
          </p:cNvSpPr>
          <p:nvPr>
            <p:ph type="chart" sz="quarter" idx="16"/>
          </p:nvPr>
        </p:nvSpPr>
        <p:spPr>
          <a:xfrm>
            <a:off x="268077" y="3645328"/>
            <a:ext cx="2808000" cy="2736000"/>
          </a:xfrm>
          <a:ln>
            <a:noFill/>
          </a:ln>
        </p:spPr>
        <p:txBody>
          <a:bodyPr/>
          <a:lstStyle/>
          <a:p>
            <a:pPr lvl="0"/>
            <a:endParaRPr lang="ja-JP" altLang="en-US" noProof="0"/>
          </a:p>
        </p:txBody>
      </p:sp>
      <p:sp>
        <p:nvSpPr>
          <p:cNvPr id="11" name="グラフ5"/>
          <p:cNvSpPr>
            <a:spLocks noGrp="1"/>
          </p:cNvSpPr>
          <p:nvPr>
            <p:ph type="chart" sz="quarter" idx="17"/>
          </p:nvPr>
        </p:nvSpPr>
        <p:spPr>
          <a:xfrm>
            <a:off x="3148709" y="3645328"/>
            <a:ext cx="2808000" cy="2736000"/>
          </a:xfrm>
          <a:ln>
            <a:noFill/>
          </a:ln>
        </p:spPr>
        <p:txBody>
          <a:bodyPr/>
          <a:lstStyle/>
          <a:p>
            <a:pPr lvl="0"/>
            <a:endParaRPr lang="ja-JP" altLang="en-US" noProof="0"/>
          </a:p>
        </p:txBody>
      </p:sp>
      <p:sp>
        <p:nvSpPr>
          <p:cNvPr id="12" name="グラフ6"/>
          <p:cNvSpPr>
            <a:spLocks noGrp="1"/>
          </p:cNvSpPr>
          <p:nvPr>
            <p:ph type="chart" sz="quarter" idx="18"/>
          </p:nvPr>
        </p:nvSpPr>
        <p:spPr>
          <a:xfrm>
            <a:off x="6029724" y="3645328"/>
            <a:ext cx="2808000" cy="2736000"/>
          </a:xfrm>
          <a:ln>
            <a:noFill/>
          </a:ln>
        </p:spPr>
        <p:txBody>
          <a:bodyPr/>
          <a:lstStyle/>
          <a:p>
            <a:pPr lvl="0"/>
            <a:endParaRPr lang="ja-JP" altLang="en-US" noProof="0"/>
          </a:p>
        </p:txBody>
      </p:sp>
      <p:sp>
        <p:nvSpPr>
          <p:cNvPr id="14" name="Rectangle 4"/>
          <p:cNvSpPr>
            <a:spLocks noGrp="1" noChangeArrowheads="1"/>
          </p:cNvSpPr>
          <p:nvPr>
            <p:ph type="dt" sz="half" idx="19"/>
          </p:nvPr>
        </p:nvSpPr>
        <p:spPr/>
        <p:txBody>
          <a:bodyPr/>
          <a:lstStyle>
            <a:lvl1pPr>
              <a:defRPr/>
            </a:lvl1pPr>
          </a:lstStyle>
          <a:p>
            <a:pPr>
              <a:defRPr/>
            </a:pPr>
            <a:endParaRPr lang="en-US" altLang="ja-JP" dirty="0"/>
          </a:p>
        </p:txBody>
      </p:sp>
      <p:sp>
        <p:nvSpPr>
          <p:cNvPr id="15" name="Rectangle 5"/>
          <p:cNvSpPr>
            <a:spLocks noGrp="1" noChangeArrowheads="1"/>
          </p:cNvSpPr>
          <p:nvPr>
            <p:ph type="ftr" sz="quarter" idx="20"/>
          </p:nvPr>
        </p:nvSpPr>
        <p:spPr/>
        <p:txBody>
          <a:bodyPr/>
          <a:lstStyle>
            <a:lvl1pPr>
              <a:defRPr/>
            </a:lvl1pPr>
          </a:lstStyle>
          <a:p>
            <a:pPr>
              <a:defRPr/>
            </a:pPr>
            <a:endParaRPr lang="en-US" altLang="ja-JP" dirty="0"/>
          </a:p>
        </p:txBody>
      </p:sp>
      <p:sp>
        <p:nvSpPr>
          <p:cNvPr id="16" name="Rectangle 6"/>
          <p:cNvSpPr>
            <a:spLocks noGrp="1" noChangeArrowheads="1"/>
          </p:cNvSpPr>
          <p:nvPr>
            <p:ph type="sldNum" sz="quarter" idx="21"/>
          </p:nvPr>
        </p:nvSpPr>
        <p:spPr>
          <a:xfrm>
            <a:off x="7019925" y="6238875"/>
            <a:ext cx="2133600" cy="476250"/>
          </a:xfrm>
        </p:spPr>
        <p:txBody>
          <a:bodyPr/>
          <a:lstStyle>
            <a:lvl1pPr>
              <a:defRPr sz="800"/>
            </a:lvl1pPr>
          </a:lstStyle>
          <a:p>
            <a:pPr>
              <a:defRPr/>
            </a:pPr>
            <a:fld id="{510AA605-67DD-419D-8372-F2C00001B96C}" type="slidenum">
              <a:rPr lang="en-US" altLang="ja-JP" smtClean="0"/>
              <a:pPr>
                <a:defRPr/>
              </a:pPr>
              <a:t>‹#›</a:t>
            </a:fld>
            <a:endParaRPr lang="en-US" altLang="ja-JP" dirty="0"/>
          </a:p>
        </p:txBody>
      </p:sp>
    </p:spTree>
    <p:extLst>
      <p:ext uri="{BB962C8B-B14F-4D97-AF65-F5344CB8AC3E}">
        <p14:creationId xmlns:p14="http://schemas.microsoft.com/office/powerpoint/2010/main" val="423666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Line 11"/>
          <p:cNvSpPr>
            <a:spLocks noChangeShapeType="1"/>
          </p:cNvSpPr>
          <p:nvPr userDrawn="1"/>
        </p:nvSpPr>
        <p:spPr bwMode="auto">
          <a:xfrm>
            <a:off x="0" y="434975"/>
            <a:ext cx="9153525" cy="0"/>
          </a:xfrm>
          <a:prstGeom prst="line">
            <a:avLst/>
          </a:prstGeom>
          <a:noFill/>
          <a:ln w="38100">
            <a:solidFill>
              <a:srgbClr val="92D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 name="グラフ1タイトル"/>
          <p:cNvSpPr>
            <a:spLocks noGrp="1"/>
          </p:cNvSpPr>
          <p:nvPr>
            <p:ph type="title"/>
          </p:nvPr>
        </p:nvSpPr>
        <p:spPr>
          <a:xfrm>
            <a:off x="6644" y="1328"/>
            <a:ext cx="8229600" cy="404813"/>
          </a:xfrm>
        </p:spPr>
        <p:txBody>
          <a:bodyPr/>
          <a:lstStyle>
            <a:lvl1pPr>
              <a:defRPr sz="2000">
                <a:latin typeface="Meiryo UI" panose="020B0604030504040204" pitchFamily="50" charset="-128"/>
                <a:ea typeface="Meiryo UI" panose="020B0604030504040204" pitchFamily="50" charset="-128"/>
              </a:defRPr>
            </a:lvl1pPr>
          </a:lstStyle>
          <a:p>
            <a:r>
              <a:rPr lang="ja-JP" altLang="en-US" dirty="0"/>
              <a:t>マスター タイトルの書式設定</a:t>
            </a:r>
          </a:p>
        </p:txBody>
      </p:sp>
      <p:sp>
        <p:nvSpPr>
          <p:cNvPr id="4" name="テキスト プレースホルダー 3"/>
          <p:cNvSpPr>
            <a:spLocks noGrp="1"/>
          </p:cNvSpPr>
          <p:nvPr>
            <p:ph type="body" sz="quarter" idx="26"/>
          </p:nvPr>
        </p:nvSpPr>
        <p:spPr>
          <a:xfrm>
            <a:off x="107950" y="476250"/>
            <a:ext cx="8928100" cy="5768974"/>
          </a:xfrm>
          <a:ln>
            <a:noFill/>
          </a:ln>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6" name="Rectangle 4"/>
          <p:cNvSpPr>
            <a:spLocks noGrp="1" noChangeArrowheads="1"/>
          </p:cNvSpPr>
          <p:nvPr>
            <p:ph type="dt" sz="half" idx="27"/>
          </p:nvPr>
        </p:nvSpPr>
        <p:spPr/>
        <p:txBody>
          <a:bodyPr/>
          <a:lstStyle>
            <a:lvl1pPr>
              <a:defRPr/>
            </a:lvl1pPr>
          </a:lstStyle>
          <a:p>
            <a:pPr>
              <a:defRPr/>
            </a:pPr>
            <a:endParaRPr lang="en-US" altLang="ja-JP" dirty="0"/>
          </a:p>
        </p:txBody>
      </p:sp>
      <p:sp>
        <p:nvSpPr>
          <p:cNvPr id="7" name="Rectangle 5"/>
          <p:cNvSpPr>
            <a:spLocks noGrp="1" noChangeArrowheads="1"/>
          </p:cNvSpPr>
          <p:nvPr>
            <p:ph type="ftr" sz="quarter" idx="28"/>
          </p:nvPr>
        </p:nvSpPr>
        <p:spPr/>
        <p:txBody>
          <a:bodyPr/>
          <a:lstStyle>
            <a:lvl1pPr>
              <a:defRPr/>
            </a:lvl1pPr>
          </a:lstStyle>
          <a:p>
            <a:pPr>
              <a:defRPr/>
            </a:pPr>
            <a:endParaRPr lang="en-US" altLang="ja-JP" dirty="0"/>
          </a:p>
        </p:txBody>
      </p:sp>
      <p:sp>
        <p:nvSpPr>
          <p:cNvPr id="8" name="Rectangle 6"/>
          <p:cNvSpPr>
            <a:spLocks noGrp="1" noChangeArrowheads="1"/>
          </p:cNvSpPr>
          <p:nvPr>
            <p:ph type="sldNum" sz="quarter" idx="29"/>
          </p:nvPr>
        </p:nvSpPr>
        <p:spPr>
          <a:xfrm>
            <a:off x="6902450" y="6245225"/>
            <a:ext cx="2133600" cy="476250"/>
          </a:xfrm>
        </p:spPr>
        <p:txBody>
          <a:bodyPr/>
          <a:lstStyle>
            <a:lvl1pPr>
              <a:defRPr sz="800"/>
            </a:lvl1pPr>
          </a:lstStyle>
          <a:p>
            <a:pPr>
              <a:defRPr/>
            </a:pPr>
            <a:fld id="{25BC7EA6-BB80-46C8-9ABE-554F3DBF9768}" type="slidenum">
              <a:rPr lang="en-US" altLang="ja-JP" smtClean="0"/>
              <a:pPr>
                <a:defRPr/>
              </a:pPr>
              <a:t>‹#›</a:t>
            </a:fld>
            <a:endParaRPr lang="en-US" altLang="ja-JP" dirty="0"/>
          </a:p>
        </p:txBody>
      </p:sp>
    </p:spTree>
    <p:extLst>
      <p:ext uri="{BB962C8B-B14F-4D97-AF65-F5344CB8AC3E}">
        <p14:creationId xmlns:p14="http://schemas.microsoft.com/office/powerpoint/2010/main" val="2119909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7" name="コンテンツ プレースホルダー 2"/>
          <p:cNvSpPr>
            <a:spLocks noGrp="1"/>
          </p:cNvSpPr>
          <p:nvPr>
            <p:ph idx="1"/>
          </p:nvPr>
        </p:nvSpPr>
        <p:spPr>
          <a:xfrm>
            <a:off x="107504" y="1603398"/>
            <a:ext cx="8928992" cy="5092675"/>
          </a:xfrm>
          <a:ln w="9525">
            <a:noFill/>
          </a:ln>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2" name="タイトル 1"/>
          <p:cNvSpPr>
            <a:spLocks noGrp="1"/>
          </p:cNvSpPr>
          <p:nvPr>
            <p:ph type="title"/>
          </p:nvPr>
        </p:nvSpPr>
        <p:spPr/>
        <p:txBody>
          <a:bodyPr/>
          <a:lstStyle>
            <a:lvl1pPr>
              <a:defRPr kumimoji="1" lang="ja-JP" altLang="en-US" sz="2000" dirty="0">
                <a:solidFill>
                  <a:schemeClr val="tx2"/>
                </a:solidFill>
                <a:latin typeface="Meiryo UI" panose="020B0604030504040204" pitchFamily="50" charset="-128"/>
                <a:ea typeface="Meiryo UI" panose="020B0604030504040204" pitchFamily="50" charset="-128"/>
                <a:cs typeface="+mj-cs"/>
              </a:defRPr>
            </a:lvl1pPr>
          </a:lstStyle>
          <a:p>
            <a:r>
              <a:rPr kumimoji="1" lang="ja-JP" altLang="en-US" dirty="0"/>
              <a:t>マスター タイトルの書式設定</a:t>
            </a:r>
          </a:p>
        </p:txBody>
      </p:sp>
      <p:sp>
        <p:nvSpPr>
          <p:cNvPr id="9" name="Line 11"/>
          <p:cNvSpPr>
            <a:spLocks noChangeShapeType="1"/>
          </p:cNvSpPr>
          <p:nvPr userDrawn="1"/>
        </p:nvSpPr>
        <p:spPr bwMode="auto">
          <a:xfrm>
            <a:off x="0" y="434975"/>
            <a:ext cx="9153525" cy="0"/>
          </a:xfrm>
          <a:prstGeom prst="line">
            <a:avLst/>
          </a:prstGeom>
          <a:noFill/>
          <a:ln w="38100">
            <a:solidFill>
              <a:srgbClr val="92D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Rectangle 6"/>
          <p:cNvSpPr txBox="1">
            <a:spLocks noChangeArrowheads="1"/>
          </p:cNvSpPr>
          <p:nvPr userDrawn="1"/>
        </p:nvSpPr>
        <p:spPr bwMode="auto">
          <a:xfrm>
            <a:off x="7019925" y="6669360"/>
            <a:ext cx="2133600" cy="177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algn="r" eaLnBrk="1" hangingPunct="1">
              <a:defRPr sz="800" b="0"/>
            </a:lvl1pPr>
            <a:lvl2pPr marL="742950" indent="-285750">
              <a:spcBef>
                <a:spcPct val="20000"/>
              </a:spcBef>
              <a:defRPr sz="1200">
                <a:latin typeface="ＭＳ Ｐゴシック" panose="020B0600070205080204" pitchFamily="50" charset="-128"/>
              </a:defRPr>
            </a:lvl2pPr>
            <a:lvl3pPr marL="1143000" indent="-228600">
              <a:spcBef>
                <a:spcPct val="20000"/>
              </a:spcBef>
              <a:buChar char="•"/>
              <a:defRPr sz="1200">
                <a:latin typeface="ＭＳ Ｐゴシック" panose="020B0600070205080204" pitchFamily="50" charset="-128"/>
              </a:defRPr>
            </a:lvl3pPr>
            <a:lvl4pPr marL="1600200" indent="-228600">
              <a:spcBef>
                <a:spcPct val="20000"/>
              </a:spcBef>
              <a:buChar char="–"/>
              <a:defRPr sz="1200">
                <a:latin typeface="ＭＳ Ｐゴシック" panose="020B0600070205080204" pitchFamily="50" charset="-128"/>
              </a:defRPr>
            </a:lvl4pPr>
            <a:lvl5pPr marL="2057400" indent="-228600">
              <a:spcBef>
                <a:spcPct val="20000"/>
              </a:spcBef>
              <a:buChar char="»"/>
              <a:defRPr sz="1200">
                <a:latin typeface="ＭＳ Ｐゴシック" panose="020B0600070205080204" pitchFamily="50" charset="-128"/>
              </a:defRPr>
            </a:lvl5pPr>
            <a:lvl6pPr marL="2514600" indent="-228600" eaLnBrk="0" fontAlgn="base" hangingPunct="0">
              <a:spcBef>
                <a:spcPct val="20000"/>
              </a:spcBef>
              <a:spcAft>
                <a:spcPct val="0"/>
              </a:spcAft>
              <a:buChar char="»"/>
              <a:defRPr sz="1200">
                <a:latin typeface="ＭＳ Ｐゴシック" panose="020B0600070205080204" pitchFamily="50" charset="-128"/>
              </a:defRPr>
            </a:lvl6pPr>
            <a:lvl7pPr marL="2971800" indent="-228600" eaLnBrk="0" fontAlgn="base" hangingPunct="0">
              <a:spcBef>
                <a:spcPct val="20000"/>
              </a:spcBef>
              <a:spcAft>
                <a:spcPct val="0"/>
              </a:spcAft>
              <a:buChar char="»"/>
              <a:defRPr sz="1200">
                <a:latin typeface="ＭＳ Ｐゴシック" panose="020B0600070205080204" pitchFamily="50" charset="-128"/>
              </a:defRPr>
            </a:lvl7pPr>
            <a:lvl8pPr marL="3429000" indent="-228600" eaLnBrk="0" fontAlgn="base" hangingPunct="0">
              <a:spcBef>
                <a:spcPct val="20000"/>
              </a:spcBef>
              <a:spcAft>
                <a:spcPct val="0"/>
              </a:spcAft>
              <a:buChar char="»"/>
              <a:defRPr sz="1200">
                <a:latin typeface="ＭＳ Ｐゴシック" panose="020B0600070205080204" pitchFamily="50" charset="-128"/>
              </a:defRPr>
            </a:lvl8pPr>
            <a:lvl9pPr marL="3886200" indent="-228600" eaLnBrk="0" fontAlgn="base" hangingPunct="0">
              <a:spcBef>
                <a:spcPct val="20000"/>
              </a:spcBef>
              <a:spcAft>
                <a:spcPct val="0"/>
              </a:spcAft>
              <a:buChar char="»"/>
              <a:defRPr sz="1200">
                <a:latin typeface="ＭＳ Ｐゴシック" panose="020B0600070205080204" pitchFamily="50" charset="-128"/>
              </a:defRPr>
            </a:lvl9pPr>
          </a:lstStyle>
          <a:p>
            <a:pPr lvl="0"/>
            <a:fld id="{510AA605-67DD-419D-8372-F2C00001B96C}" type="slidenum">
              <a:rPr lang="en-US" altLang="ja-JP" smtClean="0"/>
              <a:pPr lvl="0"/>
              <a:t>‹#›</a:t>
            </a:fld>
            <a:endParaRPr lang="en-US" altLang="ja-JP" dirty="0"/>
          </a:p>
        </p:txBody>
      </p:sp>
    </p:spTree>
    <p:extLst>
      <p:ext uri="{BB962C8B-B14F-4D97-AF65-F5344CB8AC3E}">
        <p14:creationId xmlns:p14="http://schemas.microsoft.com/office/powerpoint/2010/main" val="1142185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7" name="コンテンツ プレースホルダー 2"/>
          <p:cNvSpPr>
            <a:spLocks noGrp="1"/>
          </p:cNvSpPr>
          <p:nvPr>
            <p:ph idx="1"/>
          </p:nvPr>
        </p:nvSpPr>
        <p:spPr>
          <a:xfrm>
            <a:off x="107504" y="1603399"/>
            <a:ext cx="8928992" cy="3193753"/>
          </a:xfrm>
          <a:ln w="9525">
            <a:noFill/>
          </a:ln>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2" name="タイトル 1"/>
          <p:cNvSpPr>
            <a:spLocks noGrp="1"/>
          </p:cNvSpPr>
          <p:nvPr>
            <p:ph type="title"/>
          </p:nvPr>
        </p:nvSpPr>
        <p:spPr/>
        <p:txBody>
          <a:bodyPr/>
          <a:lstStyle>
            <a:lvl1pPr>
              <a:defRPr kumimoji="1" lang="ja-JP" altLang="en-US" sz="2000" dirty="0">
                <a:solidFill>
                  <a:schemeClr val="tx2"/>
                </a:solidFill>
                <a:latin typeface="Meiryo UI" panose="020B0604030504040204" pitchFamily="50" charset="-128"/>
                <a:ea typeface="Meiryo UI" panose="020B0604030504040204" pitchFamily="50" charset="-128"/>
                <a:cs typeface="+mj-cs"/>
              </a:defRPr>
            </a:lvl1pPr>
          </a:lstStyle>
          <a:p>
            <a:r>
              <a:rPr kumimoji="1" lang="ja-JP" altLang="en-US" dirty="0"/>
              <a:t>マスター タイトルの書式設定</a:t>
            </a:r>
          </a:p>
        </p:txBody>
      </p:sp>
      <p:sp>
        <p:nvSpPr>
          <p:cNvPr id="9" name="Line 11"/>
          <p:cNvSpPr>
            <a:spLocks noChangeShapeType="1"/>
          </p:cNvSpPr>
          <p:nvPr userDrawn="1"/>
        </p:nvSpPr>
        <p:spPr bwMode="auto">
          <a:xfrm>
            <a:off x="0" y="434975"/>
            <a:ext cx="9153525" cy="0"/>
          </a:xfrm>
          <a:prstGeom prst="line">
            <a:avLst/>
          </a:prstGeom>
          <a:noFill/>
          <a:ln w="38100">
            <a:solidFill>
              <a:srgbClr val="92D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Rectangle 6"/>
          <p:cNvSpPr txBox="1">
            <a:spLocks noChangeArrowheads="1"/>
          </p:cNvSpPr>
          <p:nvPr userDrawn="1"/>
        </p:nvSpPr>
        <p:spPr bwMode="auto">
          <a:xfrm>
            <a:off x="7019925" y="6669360"/>
            <a:ext cx="2133600" cy="177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algn="r" eaLnBrk="1" hangingPunct="1">
              <a:defRPr sz="800" b="0"/>
            </a:lvl1pPr>
            <a:lvl2pPr marL="742950" indent="-285750">
              <a:spcBef>
                <a:spcPct val="20000"/>
              </a:spcBef>
              <a:defRPr sz="1200">
                <a:latin typeface="ＭＳ Ｐゴシック" panose="020B0600070205080204" pitchFamily="50" charset="-128"/>
              </a:defRPr>
            </a:lvl2pPr>
            <a:lvl3pPr marL="1143000" indent="-228600">
              <a:spcBef>
                <a:spcPct val="20000"/>
              </a:spcBef>
              <a:buChar char="•"/>
              <a:defRPr sz="1200">
                <a:latin typeface="ＭＳ Ｐゴシック" panose="020B0600070205080204" pitchFamily="50" charset="-128"/>
              </a:defRPr>
            </a:lvl3pPr>
            <a:lvl4pPr marL="1600200" indent="-228600">
              <a:spcBef>
                <a:spcPct val="20000"/>
              </a:spcBef>
              <a:buChar char="–"/>
              <a:defRPr sz="1200">
                <a:latin typeface="ＭＳ Ｐゴシック" panose="020B0600070205080204" pitchFamily="50" charset="-128"/>
              </a:defRPr>
            </a:lvl4pPr>
            <a:lvl5pPr marL="2057400" indent="-228600">
              <a:spcBef>
                <a:spcPct val="20000"/>
              </a:spcBef>
              <a:buChar char="»"/>
              <a:defRPr sz="1200">
                <a:latin typeface="ＭＳ Ｐゴシック" panose="020B0600070205080204" pitchFamily="50" charset="-128"/>
              </a:defRPr>
            </a:lvl5pPr>
            <a:lvl6pPr marL="2514600" indent="-228600" eaLnBrk="0" fontAlgn="base" hangingPunct="0">
              <a:spcBef>
                <a:spcPct val="20000"/>
              </a:spcBef>
              <a:spcAft>
                <a:spcPct val="0"/>
              </a:spcAft>
              <a:buChar char="»"/>
              <a:defRPr sz="1200">
                <a:latin typeface="ＭＳ Ｐゴシック" panose="020B0600070205080204" pitchFamily="50" charset="-128"/>
              </a:defRPr>
            </a:lvl6pPr>
            <a:lvl7pPr marL="2971800" indent="-228600" eaLnBrk="0" fontAlgn="base" hangingPunct="0">
              <a:spcBef>
                <a:spcPct val="20000"/>
              </a:spcBef>
              <a:spcAft>
                <a:spcPct val="0"/>
              </a:spcAft>
              <a:buChar char="»"/>
              <a:defRPr sz="1200">
                <a:latin typeface="ＭＳ Ｐゴシック" panose="020B0600070205080204" pitchFamily="50" charset="-128"/>
              </a:defRPr>
            </a:lvl7pPr>
            <a:lvl8pPr marL="3429000" indent="-228600" eaLnBrk="0" fontAlgn="base" hangingPunct="0">
              <a:spcBef>
                <a:spcPct val="20000"/>
              </a:spcBef>
              <a:spcAft>
                <a:spcPct val="0"/>
              </a:spcAft>
              <a:buChar char="»"/>
              <a:defRPr sz="1200">
                <a:latin typeface="ＭＳ Ｐゴシック" panose="020B0600070205080204" pitchFamily="50" charset="-128"/>
              </a:defRPr>
            </a:lvl8pPr>
            <a:lvl9pPr marL="3886200" indent="-228600" eaLnBrk="0" fontAlgn="base" hangingPunct="0">
              <a:spcBef>
                <a:spcPct val="20000"/>
              </a:spcBef>
              <a:spcAft>
                <a:spcPct val="0"/>
              </a:spcAft>
              <a:buChar char="»"/>
              <a:defRPr sz="1200">
                <a:latin typeface="ＭＳ Ｐゴシック" panose="020B0600070205080204" pitchFamily="50" charset="-128"/>
              </a:defRPr>
            </a:lvl9pPr>
          </a:lstStyle>
          <a:p>
            <a:pPr lvl="0"/>
            <a:fld id="{510AA605-67DD-419D-8372-F2C00001B96C}" type="slidenum">
              <a:rPr lang="en-US" altLang="ja-JP" smtClean="0"/>
              <a:pPr lvl="0"/>
              <a:t>‹#›</a:t>
            </a:fld>
            <a:endParaRPr lang="en-US" altLang="ja-JP" dirty="0"/>
          </a:p>
        </p:txBody>
      </p:sp>
    </p:spTree>
    <p:extLst>
      <p:ext uri="{BB962C8B-B14F-4D97-AF65-F5344CB8AC3E}">
        <p14:creationId xmlns:p14="http://schemas.microsoft.com/office/powerpoint/2010/main" val="2462777426"/>
      </p:ext>
    </p:extLst>
  </p:cSld>
  <p:clrMapOvr>
    <a:masterClrMapping/>
  </p:clrMapOvr>
  <p:extLst>
    <p:ext uri="{DCECCB84-F9BA-43D5-87BE-67443E8EF086}">
      <p15:sldGuideLst xmlns:p15="http://schemas.microsoft.com/office/powerpoint/2012/main">
        <p15:guide id="1" orient="horz" pos="270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p:cNvSpPr>
            <a:spLocks noGrp="1" noChangeArrowheads="1"/>
          </p:cNvSpPr>
          <p:nvPr>
            <p:ph type="title"/>
          </p:nvPr>
        </p:nvSpPr>
        <p:spPr bwMode="auto">
          <a:xfrm>
            <a:off x="0" y="0"/>
            <a:ext cx="8229600"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323850" y="692150"/>
            <a:ext cx="8496300" cy="900113"/>
          </a:xfrm>
          <a:prstGeom prst="rect">
            <a:avLst/>
          </a:prstGeom>
          <a:noFill/>
          <a:ln w="38100" cmpd="dbl">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0">
                <a:latin typeface="Arial" charset="0"/>
                <a:ea typeface="ＭＳ Ｐゴシック" pitchFamily="50" charset="-128"/>
              </a:defRPr>
            </a:lvl1pPr>
          </a:lstStyle>
          <a:p>
            <a:pPr>
              <a:defRPr/>
            </a:pPr>
            <a:endParaRPr lang="en-US" altLang="ja-JP"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ea typeface="ＭＳ Ｐゴシック" pitchFamily="50" charset="-128"/>
              </a:defRPr>
            </a:lvl1pPr>
          </a:lstStyle>
          <a:p>
            <a:pPr>
              <a:defRPr/>
            </a:pPr>
            <a:endParaRPr lang="en-US" altLang="ja-JP" dirty="0"/>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D2B2333E-6A41-4D77-9DDC-0564F3566CD6}" type="slidenum">
              <a:rPr lang="en-US" altLang="ja-JP"/>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4171" r:id="rId1"/>
    <p:sldLayoutId id="2147484172" r:id="rId2"/>
    <p:sldLayoutId id="2147484173" r:id="rId3"/>
    <p:sldLayoutId id="2147484174" r:id="rId4"/>
    <p:sldLayoutId id="2147484175" r:id="rId5"/>
  </p:sldLayoutIdLst>
  <p:hf hdr="0" ftr="0" dt="0"/>
  <p:txStyles>
    <p:titleStyle>
      <a:lvl1pPr algn="l" rtl="0" eaLnBrk="0" fontAlgn="base" hangingPunct="0">
        <a:spcBef>
          <a:spcPct val="0"/>
        </a:spcBef>
        <a:spcAft>
          <a:spcPct val="0"/>
        </a:spcAft>
        <a:defRPr kumimoji="1" sz="2000">
          <a:solidFill>
            <a:schemeClr val="tx2"/>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000">
          <a:solidFill>
            <a:schemeClr val="tx2"/>
          </a:solidFill>
          <a:latin typeface="Meiryo UI" panose="020B0604030504040204" pitchFamily="50" charset="-128"/>
          <a:ea typeface="Meiryo UI" panose="020B0604030504040204" pitchFamily="50" charset="-128"/>
        </a:defRPr>
      </a:lvl2pPr>
      <a:lvl3pPr algn="l" rtl="0" eaLnBrk="0" fontAlgn="base" hangingPunct="0">
        <a:spcBef>
          <a:spcPct val="0"/>
        </a:spcBef>
        <a:spcAft>
          <a:spcPct val="0"/>
        </a:spcAft>
        <a:defRPr kumimoji="1" sz="2000">
          <a:solidFill>
            <a:schemeClr val="tx2"/>
          </a:solidFill>
          <a:latin typeface="Meiryo UI" panose="020B0604030504040204" pitchFamily="50" charset="-128"/>
          <a:ea typeface="Meiryo UI" panose="020B0604030504040204" pitchFamily="50" charset="-128"/>
        </a:defRPr>
      </a:lvl3pPr>
      <a:lvl4pPr algn="l" rtl="0" eaLnBrk="0" fontAlgn="base" hangingPunct="0">
        <a:spcBef>
          <a:spcPct val="0"/>
        </a:spcBef>
        <a:spcAft>
          <a:spcPct val="0"/>
        </a:spcAft>
        <a:defRPr kumimoji="1" sz="2000">
          <a:solidFill>
            <a:schemeClr val="tx2"/>
          </a:solidFill>
          <a:latin typeface="Meiryo UI" panose="020B0604030504040204" pitchFamily="50" charset="-128"/>
          <a:ea typeface="Meiryo UI" panose="020B0604030504040204" pitchFamily="50" charset="-128"/>
        </a:defRPr>
      </a:lvl4pPr>
      <a:lvl5pPr algn="l" rtl="0" eaLnBrk="0" fontAlgn="base" hangingPunct="0">
        <a:spcBef>
          <a:spcPct val="0"/>
        </a:spcBef>
        <a:spcAft>
          <a:spcPct val="0"/>
        </a:spcAft>
        <a:defRPr kumimoji="1" sz="2000">
          <a:solidFill>
            <a:schemeClr val="tx2"/>
          </a:solidFill>
          <a:latin typeface="Meiryo UI" panose="020B0604030504040204" pitchFamily="50" charset="-128"/>
          <a:ea typeface="Meiryo UI" panose="020B0604030504040204" pitchFamily="50" charset="-128"/>
        </a:defRPr>
      </a:lvl5pPr>
      <a:lvl6pPr marL="457200" algn="l" rtl="0" fontAlgn="base">
        <a:spcBef>
          <a:spcPct val="0"/>
        </a:spcBef>
        <a:spcAft>
          <a:spcPct val="0"/>
        </a:spcAft>
        <a:defRPr kumimoji="1">
          <a:solidFill>
            <a:schemeClr val="tx2"/>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a:solidFill>
            <a:schemeClr val="tx2"/>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a:solidFill>
            <a:schemeClr val="tx2"/>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a:solidFill>
            <a:schemeClr val="tx2"/>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4.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5DC40DF-09C1-EAC3-1879-9B7F3AF9A5CF}"/>
              </a:ext>
            </a:extLst>
          </p:cNvPr>
          <p:cNvSpPr>
            <a:spLocks noGrp="1"/>
          </p:cNvSpPr>
          <p:nvPr>
            <p:ph type="ctrTitle"/>
          </p:nvPr>
        </p:nvSpPr>
        <p:spPr>
          <a:xfrm>
            <a:off x="1207604" y="1772816"/>
            <a:ext cx="6728792" cy="1470025"/>
          </a:xfrm>
        </p:spPr>
        <p:txBody>
          <a:bodyPr/>
          <a:lstStyle/>
          <a:p>
            <a:r>
              <a:rPr lang="ja-JP" altLang="en-US" sz="3000" b="1" dirty="0">
                <a:solidFill>
                  <a:schemeClr val="tx2"/>
                </a:solidFill>
              </a:rPr>
              <a:t>令和</a:t>
            </a:r>
            <a:r>
              <a:rPr lang="en-US" altLang="ja-JP" sz="3000" b="1" dirty="0">
                <a:solidFill>
                  <a:schemeClr val="tx2"/>
                </a:solidFill>
              </a:rPr>
              <a:t>6</a:t>
            </a:r>
            <a:r>
              <a:rPr lang="ja-JP" altLang="en-US" sz="3000" b="1" dirty="0">
                <a:solidFill>
                  <a:schemeClr val="tx2"/>
                </a:solidFill>
              </a:rPr>
              <a:t>年度 </a:t>
            </a:r>
            <a:r>
              <a:rPr lang="zh-TW" altLang="en-US" sz="3000" b="1" dirty="0">
                <a:solidFill>
                  <a:schemeClr val="tx2"/>
                </a:solidFill>
              </a:rPr>
              <a:t>馬獣医療実態調査</a:t>
            </a:r>
            <a:r>
              <a:rPr lang="ja-JP" altLang="en-US" sz="3000" b="1" dirty="0">
                <a:solidFill>
                  <a:schemeClr val="tx2"/>
                </a:solidFill>
              </a:rPr>
              <a:t>　報告書</a:t>
            </a:r>
          </a:p>
        </p:txBody>
      </p:sp>
      <p:sp>
        <p:nvSpPr>
          <p:cNvPr id="5" name="テキスト ボックス 4">
            <a:extLst>
              <a:ext uri="{FF2B5EF4-FFF2-40B4-BE49-F238E27FC236}">
                <a16:creationId xmlns:a16="http://schemas.microsoft.com/office/drawing/2014/main" id="{D79DCA90-9825-34BE-0AD3-1128ED958BE3}"/>
              </a:ext>
            </a:extLst>
          </p:cNvPr>
          <p:cNvSpPr txBox="1"/>
          <p:nvPr/>
        </p:nvSpPr>
        <p:spPr>
          <a:xfrm>
            <a:off x="2627784" y="4581128"/>
            <a:ext cx="3888432" cy="1384995"/>
          </a:xfrm>
          <a:prstGeom prst="rect">
            <a:avLst/>
          </a:prstGeom>
          <a:noFill/>
        </p:spPr>
        <p:txBody>
          <a:bodyPr wrap="square" rtlCol="0">
            <a:spAutoFit/>
          </a:bodyPr>
          <a:lstStyle/>
          <a:p>
            <a:pPr algn="ctr"/>
            <a:r>
              <a:rPr kumimoji="1" lang="ja-JP" altLang="en-US" sz="2800" dirty="0"/>
              <a:t>令和７年２月</a:t>
            </a:r>
            <a:endParaRPr kumimoji="1" lang="en-US" altLang="ja-JP" sz="2800" dirty="0"/>
          </a:p>
          <a:p>
            <a:pPr algn="ctr"/>
            <a:endParaRPr lang="en-US" altLang="ja-JP" sz="2800" dirty="0"/>
          </a:p>
          <a:p>
            <a:pPr algn="ctr"/>
            <a:r>
              <a:rPr lang="ja-JP" altLang="en-US" sz="2800" dirty="0"/>
              <a:t>（</a:t>
            </a:r>
            <a:r>
              <a:rPr kumimoji="1" lang="ja-JP" altLang="en-US" sz="2800" dirty="0"/>
              <a:t>公社）中央畜産会</a:t>
            </a:r>
          </a:p>
        </p:txBody>
      </p:sp>
    </p:spTree>
    <p:extLst>
      <p:ext uri="{BB962C8B-B14F-4D97-AF65-F5344CB8AC3E}">
        <p14:creationId xmlns:p14="http://schemas.microsoft.com/office/powerpoint/2010/main" val="1127223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番号プレースホルダー 2"/>
          <p:cNvSpPr>
            <a:spLocks noGrp="1"/>
          </p:cNvSpPr>
          <p:nvPr>
            <p:ph type="sldNum" sz="quarter" idx="29"/>
          </p:nvPr>
        </p:nvSpPr>
        <p:spPr>
          <a:xfrm>
            <a:off x="7007225" y="6656388"/>
            <a:ext cx="2133600" cy="207962"/>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7B154230-6D7F-43E0-A14F-558C1AA55155}" type="slidenum">
              <a:rPr lang="en-US" altLang="ja-JP" sz="800" b="0" smtClean="0">
                <a:latin typeface="Arial" panose="020B0604020202020204" pitchFamily="34" charset="0"/>
                <a:ea typeface="ＭＳ Ｐゴシック" panose="020B0600070205080204" pitchFamily="50" charset="-128"/>
              </a:rPr>
              <a:pPr>
                <a:spcBef>
                  <a:spcPct val="0"/>
                </a:spcBef>
              </a:pPr>
              <a:t>9</a:t>
            </a:fld>
            <a:endParaRPr lang="en-US" altLang="ja-JP" sz="800" b="0" dirty="0">
              <a:latin typeface="Arial" panose="020B0604020202020204" pitchFamily="34" charset="0"/>
              <a:ea typeface="ＭＳ Ｐゴシック" panose="020B0600070205080204" pitchFamily="50" charset="-128"/>
            </a:endParaRPr>
          </a:p>
        </p:txBody>
      </p:sp>
      <p:sp>
        <p:nvSpPr>
          <p:cNvPr id="5" name="正方形/長方形 4"/>
          <p:cNvSpPr/>
          <p:nvPr/>
        </p:nvSpPr>
        <p:spPr>
          <a:xfrm>
            <a:off x="0" y="3429000"/>
            <a:ext cx="6732588" cy="720725"/>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defRPr/>
            </a:pPr>
            <a:r>
              <a:rPr lang="en-US" altLang="ja-JP" sz="3000" b="0" dirty="0">
                <a:solidFill>
                  <a:schemeClr val="tx1"/>
                </a:solidFill>
                <a:latin typeface="Meiryo UI" panose="020B0604030504040204" pitchFamily="50" charset="-128"/>
                <a:ea typeface="Meiryo UI" panose="020B0604030504040204" pitchFamily="50" charset="-128"/>
              </a:rPr>
              <a:t>1.</a:t>
            </a:r>
            <a:r>
              <a:rPr lang="ja-JP" altLang="en-US" sz="3000" b="0" dirty="0">
                <a:solidFill>
                  <a:schemeClr val="tx1"/>
                </a:solidFill>
                <a:latin typeface="Meiryo UI" panose="020B0604030504040204" pitchFamily="50" charset="-128"/>
                <a:ea typeface="Meiryo UI" panose="020B0604030504040204" pitchFamily="50" charset="-128"/>
              </a:rPr>
              <a:t>飼育馬の飼育概要</a:t>
            </a:r>
            <a:endParaRPr lang="ja-JP" altLang="en-US" sz="30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24356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A6B5A60E-4D9A-FED8-34DE-76D6BA275BB0}"/>
              </a:ext>
            </a:extLst>
          </p:cNvPr>
          <p:cNvPicPr>
            <a:picLocks noChangeAspect="1"/>
          </p:cNvPicPr>
          <p:nvPr/>
        </p:nvPicPr>
        <p:blipFill>
          <a:blip r:embed="rId2"/>
          <a:stretch>
            <a:fillRect/>
          </a:stretch>
        </p:blipFill>
        <p:spPr>
          <a:xfrm>
            <a:off x="2848511" y="4437112"/>
            <a:ext cx="3948596" cy="2184993"/>
          </a:xfrm>
          <a:prstGeom prst="rect">
            <a:avLst/>
          </a:prstGeom>
        </p:spPr>
      </p:pic>
      <p:pic>
        <p:nvPicPr>
          <p:cNvPr id="3" name="図 2">
            <a:extLst>
              <a:ext uri="{FF2B5EF4-FFF2-40B4-BE49-F238E27FC236}">
                <a16:creationId xmlns:a16="http://schemas.microsoft.com/office/drawing/2014/main" id="{1667870A-F056-A404-BCAC-FACC94A49334}"/>
              </a:ext>
            </a:extLst>
          </p:cNvPr>
          <p:cNvPicPr>
            <a:picLocks noChangeAspect="1"/>
          </p:cNvPicPr>
          <p:nvPr/>
        </p:nvPicPr>
        <p:blipFill>
          <a:blip r:embed="rId3"/>
          <a:stretch>
            <a:fillRect/>
          </a:stretch>
        </p:blipFill>
        <p:spPr>
          <a:xfrm>
            <a:off x="3153086" y="1530232"/>
            <a:ext cx="3436701" cy="2404333"/>
          </a:xfrm>
          <a:prstGeom prst="rect">
            <a:avLst/>
          </a:prstGeom>
        </p:spPr>
      </p:pic>
      <p:sp>
        <p:nvSpPr>
          <p:cNvPr id="6" name="タイトル 5"/>
          <p:cNvSpPr>
            <a:spLocks noGrp="1"/>
          </p:cNvSpPr>
          <p:nvPr>
            <p:ph type="title"/>
          </p:nvPr>
        </p:nvSpPr>
        <p:spPr/>
        <p:txBody>
          <a:bodyPr/>
          <a:lstStyle/>
          <a:p>
            <a:r>
              <a:rPr lang="ja-JP" altLang="en-US" dirty="0"/>
              <a:t>飼育馬施設の住所地／回答者の職種</a:t>
            </a:r>
            <a:endParaRPr kumimoji="1" lang="ja-JP" altLang="en-US" dirty="0"/>
          </a:p>
        </p:txBody>
      </p:sp>
      <p:sp>
        <p:nvSpPr>
          <p:cNvPr id="18" name="正方形/長方形 12"/>
          <p:cNvSpPr>
            <a:spLocks noChangeArrowheads="1"/>
          </p:cNvSpPr>
          <p:nvPr/>
        </p:nvSpPr>
        <p:spPr bwMode="auto">
          <a:xfrm>
            <a:off x="5938696" y="1218263"/>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en-US" altLang="ja-JP" sz="800" b="0" dirty="0">
                <a:latin typeface="Meiryo UI" panose="020B0604030504040204" pitchFamily="50" charset="-128"/>
                <a:ea typeface="Meiryo UI" panose="020B0604030504040204" pitchFamily="50" charset="-128"/>
              </a:rPr>
              <a:t>n=</a:t>
            </a:r>
            <a:r>
              <a:rPr lang="ja-JP" altLang="en-US" sz="800" b="0" dirty="0">
                <a:latin typeface="Meiryo UI" panose="020B0604030504040204" pitchFamily="50" charset="-128"/>
                <a:ea typeface="Meiryo UI" panose="020B0604030504040204" pitchFamily="50" charset="-128"/>
              </a:rPr>
              <a:t>全体（単位：％）</a:t>
            </a:r>
          </a:p>
        </p:txBody>
      </p:sp>
      <p:sp>
        <p:nvSpPr>
          <p:cNvPr id="19" name="テキスト プレースホルダー 3"/>
          <p:cNvSpPr txBox="1">
            <a:spLocks/>
          </p:cNvSpPr>
          <p:nvPr/>
        </p:nvSpPr>
        <p:spPr bwMode="auto">
          <a:xfrm>
            <a:off x="323528" y="1484784"/>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F0</a:t>
            </a:r>
            <a:r>
              <a:rPr lang="ja-JP" altLang="en-US" sz="800" b="0" kern="0" dirty="0">
                <a:latin typeface="Meiryo UI" panose="020B0604030504040204" pitchFamily="50" charset="-128"/>
                <a:ea typeface="Meiryo UI" panose="020B0604030504040204" pitchFamily="50" charset="-128"/>
              </a:rPr>
              <a:t>．あなたの飼育馬施設の住所地をご記入してください。</a:t>
            </a:r>
          </a:p>
        </p:txBody>
      </p:sp>
      <p:sp>
        <p:nvSpPr>
          <p:cNvPr id="15" name="テキスト プレースホルダー 3">
            <a:extLst>
              <a:ext uri="{FF2B5EF4-FFF2-40B4-BE49-F238E27FC236}">
                <a16:creationId xmlns:a16="http://schemas.microsoft.com/office/drawing/2014/main" id="{1463BD74-E0A5-4418-BCA3-7F63C63D170F}"/>
              </a:ext>
            </a:extLst>
          </p:cNvPr>
          <p:cNvSpPr txBox="1">
            <a:spLocks/>
          </p:cNvSpPr>
          <p:nvPr/>
        </p:nvSpPr>
        <p:spPr bwMode="auto">
          <a:xfrm>
            <a:off x="323528" y="4149080"/>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Q1</a:t>
            </a:r>
            <a:r>
              <a:rPr lang="ja-JP" altLang="en-US" sz="800" b="0" kern="0" dirty="0">
                <a:latin typeface="Meiryo UI" panose="020B0604030504040204" pitchFamily="50" charset="-128"/>
                <a:ea typeface="Meiryo UI" panose="020B0604030504040204" pitchFamily="50" charset="-128"/>
              </a:rPr>
              <a:t>．ご回答者の</a:t>
            </a:r>
            <a:r>
              <a:rPr lang="en-US" altLang="ja-JP" sz="800" b="0" kern="0" dirty="0">
                <a:latin typeface="Meiryo UI" panose="020B0604030504040204" pitchFamily="50" charset="-128"/>
                <a:ea typeface="Meiryo UI" panose="020B0604030504040204" pitchFamily="50" charset="-128"/>
              </a:rPr>
              <a:t>｢</a:t>
            </a:r>
            <a:r>
              <a:rPr lang="ja-JP" altLang="en-US" sz="800" b="0" kern="0" dirty="0">
                <a:latin typeface="Meiryo UI" panose="020B0604030504040204" pitchFamily="50" charset="-128"/>
                <a:ea typeface="Meiryo UI" panose="020B0604030504040204" pitchFamily="50" charset="-128"/>
              </a:rPr>
              <a:t>職種</a:t>
            </a:r>
            <a:r>
              <a:rPr lang="en-US" altLang="ja-JP" sz="800" b="0" kern="0" dirty="0">
                <a:latin typeface="Meiryo UI" panose="020B0604030504040204" pitchFamily="50" charset="-128"/>
                <a:ea typeface="Meiryo UI" panose="020B0604030504040204" pitchFamily="50" charset="-128"/>
              </a:rPr>
              <a:t>｣</a:t>
            </a:r>
            <a:r>
              <a:rPr lang="ja-JP" altLang="en-US" sz="800" b="0" kern="0" dirty="0">
                <a:latin typeface="Meiryo UI" panose="020B0604030504040204" pitchFamily="50" charset="-128"/>
                <a:ea typeface="Meiryo UI" panose="020B0604030504040204" pitchFamily="50" charset="-128"/>
              </a:rPr>
              <a:t>をお選びください。</a:t>
            </a:r>
          </a:p>
        </p:txBody>
      </p:sp>
      <p:sp>
        <p:nvSpPr>
          <p:cNvPr id="12" name="正方形/長方形 12">
            <a:extLst>
              <a:ext uri="{FF2B5EF4-FFF2-40B4-BE49-F238E27FC236}">
                <a16:creationId xmlns:a16="http://schemas.microsoft.com/office/drawing/2014/main" id="{795666DC-9D94-4A31-A752-5AA88E633606}"/>
              </a:ext>
            </a:extLst>
          </p:cNvPr>
          <p:cNvSpPr>
            <a:spLocks noChangeArrowheads="1"/>
          </p:cNvSpPr>
          <p:nvPr/>
        </p:nvSpPr>
        <p:spPr bwMode="auto">
          <a:xfrm>
            <a:off x="5938696" y="4437112"/>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en-US" altLang="ja-JP" sz="800" b="0" dirty="0">
                <a:latin typeface="Meiryo UI" panose="020B0604030504040204" pitchFamily="50" charset="-128"/>
                <a:ea typeface="Meiryo UI" panose="020B0604030504040204" pitchFamily="50" charset="-128"/>
              </a:rPr>
              <a:t>n=</a:t>
            </a:r>
            <a:r>
              <a:rPr lang="ja-JP" altLang="en-US" sz="800" b="0" dirty="0">
                <a:latin typeface="Meiryo UI" panose="020B0604030504040204" pitchFamily="50" charset="-128"/>
                <a:ea typeface="Meiryo UI" panose="020B0604030504040204" pitchFamily="50" charset="-128"/>
              </a:rPr>
              <a:t>全体（単位：％）</a:t>
            </a:r>
            <a:endParaRPr lang="en-US" altLang="ja-JP" sz="800" b="0" dirty="0">
              <a:latin typeface="Meiryo UI" panose="020B0604030504040204" pitchFamily="50" charset="-128"/>
              <a:ea typeface="Meiryo UI" panose="020B0604030504040204" pitchFamily="50" charset="-128"/>
            </a:endParaRPr>
          </a:p>
        </p:txBody>
      </p:sp>
      <p:sp>
        <p:nvSpPr>
          <p:cNvPr id="2" name="テキスト プレースホルダー 3">
            <a:extLst>
              <a:ext uri="{FF2B5EF4-FFF2-40B4-BE49-F238E27FC236}">
                <a16:creationId xmlns:a16="http://schemas.microsoft.com/office/drawing/2014/main" id="{CD1192B2-813E-2E79-B298-AADCCD8DD0B2}"/>
              </a:ext>
            </a:extLst>
          </p:cNvPr>
          <p:cNvSpPr txBox="1">
            <a:spLocks/>
          </p:cNvSpPr>
          <p:nvPr/>
        </p:nvSpPr>
        <p:spPr>
          <a:xfrm>
            <a:off x="611188" y="5041037"/>
            <a:ext cx="2729333" cy="864096"/>
          </a:xfrm>
          <a:prstGeom prst="rect">
            <a:avLst/>
          </a:prstGeom>
          <a:noFill/>
          <a:ln w="19050">
            <a:solidFill>
              <a:schemeClr val="bg1">
                <a:lumMod val="50000"/>
              </a:schemeClr>
            </a:solidFill>
            <a:prstDash val="sysDot"/>
            <a:round/>
            <a:headEnd/>
            <a:tailEnd/>
          </a:ln>
        </p:spPr>
        <p:txBody>
          <a:bodyPr numCol="2" rtlCol="0" anchor="ctr" anchorCtr="0">
            <a:noAutofit/>
          </a:bodyPr>
          <a:lstStyle>
            <a:defPPr>
              <a:defRPr lang="ja-JP"/>
            </a:defPPr>
            <a:lvl1pPr>
              <a:defRPr sz="1050">
                <a:latin typeface="Meiryo UI" panose="020B0604030504040204" pitchFamily="50" charset="-128"/>
                <a:ea typeface="Meiryo UI" panose="020B0604030504040204" pitchFamily="50" charset="-128"/>
              </a:defRPr>
            </a:lvl1pPr>
            <a:lvl2pPr>
              <a:defRPr>
                <a:solidFill>
                  <a:schemeClr val="tx1"/>
                </a:solidFill>
                <a:latin typeface="Arial" panose="020B0604020202020204" pitchFamily="34" charset="0"/>
                <a:ea typeface="ＭＳ Ｐゴシック" panose="020B0600070205080204" pitchFamily="50" charset="-128"/>
              </a:defRPr>
            </a:lvl2pPr>
            <a:lvl3pPr>
              <a:defRPr>
                <a:solidFill>
                  <a:schemeClr val="tx1"/>
                </a:solidFill>
                <a:latin typeface="Arial" panose="020B0604020202020204" pitchFamily="34" charset="0"/>
                <a:ea typeface="ＭＳ Ｐゴシック" panose="020B0600070205080204" pitchFamily="50" charset="-128"/>
              </a:defRPr>
            </a:lvl3pPr>
            <a:lvl4pPr>
              <a:defRPr>
                <a:solidFill>
                  <a:schemeClr val="tx1"/>
                </a:solidFill>
                <a:latin typeface="Arial" panose="020B0604020202020204" pitchFamily="34" charset="0"/>
                <a:ea typeface="ＭＳ Ｐゴシック" panose="020B0600070205080204" pitchFamily="50" charset="-128"/>
              </a:defRPr>
            </a:lvl4pPr>
            <a:lvl5pPr>
              <a:defRPr>
                <a:solidFill>
                  <a:schemeClr val="tx1"/>
                </a:solidFill>
                <a:latin typeface="Arial" panose="020B0604020202020204" pitchFamily="34" charset="0"/>
                <a:ea typeface="ＭＳ Ｐゴシック" panose="020B0600070205080204" pitchFamily="50" charset="-128"/>
              </a:defRPr>
            </a:lvl5pPr>
            <a:lvl6pPr>
              <a:defRPr>
                <a:solidFill>
                  <a:schemeClr val="tx1"/>
                </a:solidFill>
                <a:latin typeface="Arial" panose="020B0604020202020204" pitchFamily="34" charset="0"/>
                <a:ea typeface="ＭＳ Ｐゴシック" panose="020B0600070205080204" pitchFamily="50" charset="-128"/>
              </a:defRPr>
            </a:lvl6pPr>
            <a:lvl7pPr>
              <a:defRPr>
                <a:solidFill>
                  <a:schemeClr val="tx1"/>
                </a:solidFill>
                <a:latin typeface="Arial" panose="020B0604020202020204" pitchFamily="34" charset="0"/>
                <a:ea typeface="ＭＳ Ｐゴシック" panose="020B0600070205080204" pitchFamily="50" charset="-128"/>
              </a:defRPr>
            </a:lvl7pPr>
            <a:lvl8pPr>
              <a:defRPr>
                <a:solidFill>
                  <a:schemeClr val="tx1"/>
                </a:solidFill>
                <a:latin typeface="Arial" panose="020B0604020202020204" pitchFamily="34" charset="0"/>
                <a:ea typeface="ＭＳ Ｐゴシック" panose="020B0600070205080204" pitchFamily="50" charset="-128"/>
              </a:defRPr>
            </a:lvl8pPr>
            <a:lvl9pPr>
              <a:defRPr>
                <a:solidFill>
                  <a:schemeClr val="tx1"/>
                </a:solidFill>
                <a:latin typeface="Arial" panose="020B0604020202020204" pitchFamily="34" charset="0"/>
                <a:ea typeface="ＭＳ Ｐゴシック" panose="020B0600070205080204" pitchFamily="50" charset="-128"/>
              </a:defRPr>
            </a:lvl9pPr>
          </a:lstStyle>
          <a:p>
            <a:pPr>
              <a:lnSpc>
                <a:spcPct val="130000"/>
              </a:lnSpc>
            </a:pPr>
            <a:r>
              <a:rPr lang="en-US" altLang="ja-JP" sz="800" b="0" dirty="0"/>
              <a:t>【</a:t>
            </a:r>
            <a:r>
              <a:rPr lang="ja-JP" altLang="en-US" sz="800" b="0" dirty="0"/>
              <a:t>その他（抜粋）</a:t>
            </a:r>
            <a:r>
              <a:rPr lang="en-US" altLang="ja-JP" sz="800" b="0" dirty="0"/>
              <a:t>】</a:t>
            </a:r>
          </a:p>
          <a:p>
            <a:pPr>
              <a:lnSpc>
                <a:spcPct val="130000"/>
              </a:lnSpc>
            </a:pPr>
            <a:r>
              <a:rPr lang="ja-JP" altLang="en-US" sz="800" b="0" dirty="0"/>
              <a:t>・乗馬クラブ代表</a:t>
            </a:r>
            <a:endParaRPr lang="en-US" altLang="ja-JP" sz="800" b="0" dirty="0"/>
          </a:p>
          <a:p>
            <a:pPr>
              <a:lnSpc>
                <a:spcPct val="130000"/>
              </a:lnSpc>
            </a:pPr>
            <a:r>
              <a:rPr lang="ja-JP" altLang="en-US" sz="800" b="0" dirty="0"/>
              <a:t>・飼育員</a:t>
            </a:r>
            <a:endParaRPr lang="en-US" altLang="ja-JP" sz="800" b="0" dirty="0"/>
          </a:p>
          <a:p>
            <a:pPr>
              <a:lnSpc>
                <a:spcPct val="130000"/>
              </a:lnSpc>
            </a:pPr>
            <a:r>
              <a:rPr lang="ja-JP" altLang="en-US" sz="800" b="0" dirty="0"/>
              <a:t>・事務員</a:t>
            </a:r>
            <a:endParaRPr lang="en-US" altLang="ja-JP" sz="800" b="0" dirty="0"/>
          </a:p>
          <a:p>
            <a:pPr>
              <a:lnSpc>
                <a:spcPct val="130000"/>
              </a:lnSpc>
            </a:pPr>
            <a:r>
              <a:rPr lang="ja-JP" altLang="en-US" sz="800" b="0" dirty="0"/>
              <a:t>・大学生</a:t>
            </a:r>
            <a:endParaRPr lang="en-US" altLang="ja-JP" sz="800" b="0" dirty="0"/>
          </a:p>
          <a:p>
            <a:pPr>
              <a:lnSpc>
                <a:spcPct val="130000"/>
              </a:lnSpc>
            </a:pPr>
            <a:r>
              <a:rPr lang="ja-JP" altLang="en-US" sz="800" b="0" dirty="0"/>
              <a:t>・乗馬インストラクター</a:t>
            </a:r>
            <a:endParaRPr lang="en-US" altLang="ja-JP" sz="800" b="0" dirty="0"/>
          </a:p>
          <a:p>
            <a:pPr>
              <a:lnSpc>
                <a:spcPct val="130000"/>
              </a:lnSpc>
            </a:pPr>
            <a:r>
              <a:rPr lang="ja-JP" altLang="en-US" sz="800" b="0" dirty="0"/>
              <a:t>・動物園職員</a:t>
            </a:r>
            <a:endParaRPr lang="en-US" altLang="ja-JP" sz="800" b="0" dirty="0"/>
          </a:p>
          <a:p>
            <a:pPr>
              <a:lnSpc>
                <a:spcPct val="130000"/>
              </a:lnSpc>
            </a:pPr>
            <a:r>
              <a:rPr lang="ja-JP" altLang="en-US" sz="800" b="0" dirty="0"/>
              <a:t>・</a:t>
            </a:r>
            <a:r>
              <a:rPr lang="zh-TW" altLang="en-US" sz="800" b="0" dirty="0"/>
              <a:t>医療法人社団　副部長補佐</a:t>
            </a:r>
            <a:endParaRPr lang="en-US" altLang="zh-TW" sz="800" b="0" dirty="0"/>
          </a:p>
          <a:p>
            <a:pPr>
              <a:lnSpc>
                <a:spcPct val="130000"/>
              </a:lnSpc>
            </a:pPr>
            <a:r>
              <a:rPr lang="ja-JP" altLang="en-US" sz="800" b="0" dirty="0"/>
              <a:t>・部活動顧問</a:t>
            </a:r>
            <a:endParaRPr lang="en-US" altLang="ja-JP" sz="800" b="0" dirty="0"/>
          </a:p>
          <a:p>
            <a:pPr>
              <a:lnSpc>
                <a:spcPct val="130000"/>
              </a:lnSpc>
            </a:pPr>
            <a:r>
              <a:rPr lang="ja-JP" altLang="en-US" sz="800" b="0" dirty="0"/>
              <a:t>・福祉職員　など</a:t>
            </a:r>
            <a:endParaRPr lang="en-US" altLang="ja-JP" sz="800" b="0" dirty="0"/>
          </a:p>
        </p:txBody>
      </p:sp>
      <p:sp>
        <p:nvSpPr>
          <p:cNvPr id="8" name="アーチ 7">
            <a:extLst>
              <a:ext uri="{FF2B5EF4-FFF2-40B4-BE49-F238E27FC236}">
                <a16:creationId xmlns:a16="http://schemas.microsoft.com/office/drawing/2014/main" id="{783C8401-C506-174F-D1ED-41F0900B3F67}"/>
              </a:ext>
            </a:extLst>
          </p:cNvPr>
          <p:cNvSpPr/>
          <p:nvPr/>
        </p:nvSpPr>
        <p:spPr>
          <a:xfrm rot="2360093" flipV="1">
            <a:off x="3514361" y="1804176"/>
            <a:ext cx="2035380" cy="1993455"/>
          </a:xfrm>
          <a:prstGeom prst="blockArc">
            <a:avLst>
              <a:gd name="adj1" fmla="val 18651488"/>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0" name="アーチ 9">
            <a:extLst>
              <a:ext uri="{FF2B5EF4-FFF2-40B4-BE49-F238E27FC236}">
                <a16:creationId xmlns:a16="http://schemas.microsoft.com/office/drawing/2014/main" id="{81E9B3FF-473C-CE5F-6C49-44BAE2B2F331}"/>
              </a:ext>
            </a:extLst>
          </p:cNvPr>
          <p:cNvSpPr/>
          <p:nvPr/>
        </p:nvSpPr>
        <p:spPr>
          <a:xfrm rot="2318703" flipV="1">
            <a:off x="3613453" y="4480037"/>
            <a:ext cx="1987259" cy="1966413"/>
          </a:xfrm>
          <a:prstGeom prst="blockArc">
            <a:avLst>
              <a:gd name="adj1" fmla="val 19275391"/>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3" name="テキスト ボックス 12">
            <a:extLst>
              <a:ext uri="{FF2B5EF4-FFF2-40B4-BE49-F238E27FC236}">
                <a16:creationId xmlns:a16="http://schemas.microsoft.com/office/drawing/2014/main" id="{689A90BC-2801-DABB-C351-41D85CEC8149}"/>
              </a:ext>
            </a:extLst>
          </p:cNvPr>
          <p:cNvSpPr txBox="1"/>
          <p:nvPr/>
        </p:nvSpPr>
        <p:spPr>
          <a:xfrm>
            <a:off x="96838" y="476672"/>
            <a:ext cx="8939212" cy="587441"/>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回答があった地域は「関東」が</a:t>
            </a:r>
            <a:r>
              <a:rPr lang="en-US" altLang="ja-JP" sz="1200" b="0" dirty="0">
                <a:latin typeface="Meiryo UI" panose="020B0604030504040204" pitchFamily="50" charset="-128"/>
                <a:ea typeface="Meiryo UI" panose="020B0604030504040204" pitchFamily="50" charset="-128"/>
                <a:cs typeface="メイリオ" pitchFamily="50" charset="-128"/>
              </a:rPr>
              <a:t>26%</a:t>
            </a:r>
            <a:r>
              <a:rPr lang="ja-JP" altLang="en-US" sz="1200" b="0" dirty="0">
                <a:latin typeface="Meiryo UI" panose="020B0604030504040204" pitchFamily="50" charset="-128"/>
                <a:ea typeface="Meiryo UI" panose="020B0604030504040204" pitchFamily="50" charset="-128"/>
                <a:cs typeface="メイリオ" pitchFamily="50" charset="-128"/>
              </a:rPr>
              <a:t>、「北海道・東北」が</a:t>
            </a:r>
            <a:r>
              <a:rPr lang="en-US" altLang="ja-JP" sz="1200" b="0" dirty="0">
                <a:latin typeface="Meiryo UI" panose="020B0604030504040204" pitchFamily="50" charset="-128"/>
                <a:ea typeface="Meiryo UI" panose="020B0604030504040204" pitchFamily="50" charset="-128"/>
                <a:cs typeface="メイリオ" pitchFamily="50" charset="-128"/>
              </a:rPr>
              <a:t>23</a:t>
            </a:r>
            <a:r>
              <a:rPr lang="ja-JP" altLang="en-US" sz="1200" b="0" dirty="0">
                <a:latin typeface="Meiryo UI" panose="020B0604030504040204" pitchFamily="50" charset="-128"/>
                <a:ea typeface="Meiryo UI" panose="020B0604030504040204" pitchFamily="50" charset="-128"/>
                <a:cs typeface="メイリオ" pitchFamily="50" charset="-128"/>
              </a:rPr>
              <a:t>％。「関東」と「北海道・東北」で半数を占める。</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回答者の役職は、「農場主」が</a:t>
            </a:r>
            <a:r>
              <a:rPr lang="en-US" altLang="ja-JP" sz="1200" b="0" dirty="0">
                <a:latin typeface="Meiryo UI" panose="020B0604030504040204" pitchFamily="50" charset="-128"/>
                <a:ea typeface="Meiryo UI" panose="020B0604030504040204" pitchFamily="50" charset="-128"/>
                <a:cs typeface="メイリオ" pitchFamily="50" charset="-128"/>
              </a:rPr>
              <a:t>46%</a:t>
            </a:r>
            <a:r>
              <a:rPr lang="ja-JP" altLang="en-US" sz="1200" b="0" dirty="0">
                <a:latin typeface="Meiryo UI" panose="020B0604030504040204" pitchFamily="50" charset="-128"/>
                <a:ea typeface="Meiryo UI" panose="020B0604030504040204" pitchFamily="50" charset="-128"/>
                <a:cs typeface="メイリオ" pitchFamily="50" charset="-128"/>
              </a:rPr>
              <a:t>で約半数。「その他」は以下のとおり。</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4" name="正方形/長方形 12">
            <a:extLst>
              <a:ext uri="{FF2B5EF4-FFF2-40B4-BE49-F238E27FC236}">
                <a16:creationId xmlns:a16="http://schemas.microsoft.com/office/drawing/2014/main" id="{B7D5796C-C1F6-AFD5-D52E-17725989EAEC}"/>
              </a:ext>
            </a:extLst>
          </p:cNvPr>
          <p:cNvSpPr>
            <a:spLocks noChangeArrowheads="1"/>
          </p:cNvSpPr>
          <p:nvPr/>
        </p:nvSpPr>
        <p:spPr bwMode="auto">
          <a:xfrm>
            <a:off x="5952511" y="1410081"/>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928</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12">
            <a:extLst>
              <a:ext uri="{FF2B5EF4-FFF2-40B4-BE49-F238E27FC236}">
                <a16:creationId xmlns:a16="http://schemas.microsoft.com/office/drawing/2014/main" id="{85BCA893-7A06-C09D-A9EB-285FE869D3AE}"/>
              </a:ext>
            </a:extLst>
          </p:cNvPr>
          <p:cNvSpPr>
            <a:spLocks noChangeArrowheads="1"/>
          </p:cNvSpPr>
          <p:nvPr/>
        </p:nvSpPr>
        <p:spPr bwMode="auto">
          <a:xfrm>
            <a:off x="5934755" y="457165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928</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552341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a:extLst>
              <a:ext uri="{FF2B5EF4-FFF2-40B4-BE49-F238E27FC236}">
                <a16:creationId xmlns:a16="http://schemas.microsoft.com/office/drawing/2014/main" id="{FED30428-F28F-0153-0ECE-089603D45F65}"/>
              </a:ext>
            </a:extLst>
          </p:cNvPr>
          <p:cNvPicPr>
            <a:picLocks noChangeAspect="1"/>
          </p:cNvPicPr>
          <p:nvPr/>
        </p:nvPicPr>
        <p:blipFill>
          <a:blip r:embed="rId2"/>
          <a:stretch>
            <a:fillRect/>
          </a:stretch>
        </p:blipFill>
        <p:spPr>
          <a:xfrm>
            <a:off x="4617556" y="3729653"/>
            <a:ext cx="2893695" cy="1506855"/>
          </a:xfrm>
          <a:prstGeom prst="rect">
            <a:avLst/>
          </a:prstGeom>
        </p:spPr>
      </p:pic>
      <p:pic>
        <p:nvPicPr>
          <p:cNvPr id="31" name="図 30">
            <a:extLst>
              <a:ext uri="{FF2B5EF4-FFF2-40B4-BE49-F238E27FC236}">
                <a16:creationId xmlns:a16="http://schemas.microsoft.com/office/drawing/2014/main" id="{189EA45E-3976-9F66-D3A4-97F20992886C}"/>
              </a:ext>
            </a:extLst>
          </p:cNvPr>
          <p:cNvPicPr>
            <a:picLocks noChangeAspect="1"/>
          </p:cNvPicPr>
          <p:nvPr/>
        </p:nvPicPr>
        <p:blipFill>
          <a:blip r:embed="rId3"/>
          <a:stretch>
            <a:fillRect/>
          </a:stretch>
        </p:blipFill>
        <p:spPr>
          <a:xfrm>
            <a:off x="935390" y="5278868"/>
            <a:ext cx="2893695" cy="1613535"/>
          </a:xfrm>
          <a:prstGeom prst="rect">
            <a:avLst/>
          </a:prstGeom>
        </p:spPr>
      </p:pic>
      <p:pic>
        <p:nvPicPr>
          <p:cNvPr id="29" name="図 28">
            <a:extLst>
              <a:ext uri="{FF2B5EF4-FFF2-40B4-BE49-F238E27FC236}">
                <a16:creationId xmlns:a16="http://schemas.microsoft.com/office/drawing/2014/main" id="{DC3A2A8C-4CDB-D8D0-8D88-D63D2F8DA431}"/>
              </a:ext>
            </a:extLst>
          </p:cNvPr>
          <p:cNvPicPr>
            <a:picLocks noChangeAspect="1"/>
          </p:cNvPicPr>
          <p:nvPr/>
        </p:nvPicPr>
        <p:blipFill>
          <a:blip r:embed="rId4"/>
          <a:stretch>
            <a:fillRect/>
          </a:stretch>
        </p:blipFill>
        <p:spPr>
          <a:xfrm>
            <a:off x="899592" y="3573309"/>
            <a:ext cx="2893695" cy="1613535"/>
          </a:xfrm>
          <a:prstGeom prst="rect">
            <a:avLst/>
          </a:prstGeom>
        </p:spPr>
      </p:pic>
      <p:sp>
        <p:nvSpPr>
          <p:cNvPr id="17" name="正方形/長方形 12">
            <a:extLst>
              <a:ext uri="{FF2B5EF4-FFF2-40B4-BE49-F238E27FC236}">
                <a16:creationId xmlns:a16="http://schemas.microsoft.com/office/drawing/2014/main" id="{D0DE92BA-C968-57AD-D1C5-F5DFF3D5C55D}"/>
              </a:ext>
            </a:extLst>
          </p:cNvPr>
          <p:cNvSpPr>
            <a:spLocks noChangeArrowheads="1"/>
          </p:cNvSpPr>
          <p:nvPr/>
        </p:nvSpPr>
        <p:spPr bwMode="auto">
          <a:xfrm>
            <a:off x="904175" y="3561952"/>
            <a:ext cx="68480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defTabSz="914400" rtl="0" eaLnBrk="0" fontAlgn="base" latinLnBrk="0" hangingPunct="0">
              <a:lnSpc>
                <a:spcPct val="100000"/>
              </a:lnSpc>
              <a:spcBef>
                <a:spcPct val="0"/>
              </a:spcBef>
              <a:spcAft>
                <a:spcPct val="0"/>
              </a:spcAft>
              <a:buClrTx/>
              <a:buSzTx/>
              <a:buFontTx/>
              <a:buNone/>
              <a:tabLst/>
              <a:defRPr/>
            </a:pPr>
            <a:r>
              <a:rPr lang="ja-JP" altLang="en-US" sz="800" dirty="0">
                <a:solidFill>
                  <a:srgbClr val="000000"/>
                </a:solidFill>
                <a:latin typeface="Meiryo UI" panose="020B0604030504040204" pitchFamily="50" charset="-128"/>
                <a:ea typeface="Meiryo UI" panose="020B0604030504040204" pitchFamily="50" charset="-128"/>
              </a:rPr>
              <a:t> </a:t>
            </a:r>
            <a:r>
              <a:rPr lang="en-US" altLang="ja-JP" sz="800" dirty="0">
                <a:solidFill>
                  <a:srgbClr val="000000"/>
                </a:solidFill>
                <a:latin typeface="Meiryo UI" panose="020B0604030504040204" pitchFamily="50" charset="-128"/>
                <a:ea typeface="Meiryo UI" panose="020B0604030504040204" pitchFamily="50" charset="-128"/>
              </a:rPr>
              <a:t>【</a:t>
            </a:r>
            <a:r>
              <a:rPr lang="ja-JP" altLang="en-US" sz="800" dirty="0">
                <a:solidFill>
                  <a:srgbClr val="000000"/>
                </a:solidFill>
                <a:latin typeface="Meiryo UI" panose="020B0604030504040204" pitchFamily="50" charset="-128"/>
                <a:ea typeface="Meiryo UI" panose="020B0604030504040204" pitchFamily="50" charset="-128"/>
              </a:rPr>
              <a:t>正社員</a:t>
            </a:r>
            <a:r>
              <a:rPr lang="en-US" altLang="ja-JP" sz="800" dirty="0">
                <a:solidFill>
                  <a:srgbClr val="000000"/>
                </a:solidFill>
                <a:latin typeface="Meiryo UI" panose="020B0604030504040204" pitchFamily="50" charset="-128"/>
                <a:ea typeface="Meiryo UI" panose="020B0604030504040204" pitchFamily="50" charset="-128"/>
              </a:rPr>
              <a:t>】</a:t>
            </a:r>
          </a:p>
        </p:txBody>
      </p:sp>
      <p:sp>
        <p:nvSpPr>
          <p:cNvPr id="19" name="正方形/長方形 12">
            <a:extLst>
              <a:ext uri="{FF2B5EF4-FFF2-40B4-BE49-F238E27FC236}">
                <a16:creationId xmlns:a16="http://schemas.microsoft.com/office/drawing/2014/main" id="{9DF4904F-6B41-0354-D027-1E7009629526}"/>
              </a:ext>
            </a:extLst>
          </p:cNvPr>
          <p:cNvSpPr>
            <a:spLocks noChangeArrowheads="1"/>
          </p:cNvSpPr>
          <p:nvPr/>
        </p:nvSpPr>
        <p:spPr bwMode="auto">
          <a:xfrm>
            <a:off x="904175" y="5345919"/>
            <a:ext cx="79208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defTabSz="914400" rtl="0" eaLnBrk="0" fontAlgn="base" latinLnBrk="0" hangingPunct="0">
              <a:lnSpc>
                <a:spcPct val="100000"/>
              </a:lnSpc>
              <a:spcBef>
                <a:spcPct val="0"/>
              </a:spcBef>
              <a:spcAft>
                <a:spcPct val="0"/>
              </a:spcAft>
              <a:buClrTx/>
              <a:buSzTx/>
              <a:buFontTx/>
              <a:buNone/>
              <a:tabLst/>
              <a:defRPr/>
            </a:pPr>
            <a:r>
              <a:rPr lang="ja-JP" altLang="en-US" sz="800" dirty="0">
                <a:solidFill>
                  <a:srgbClr val="000000"/>
                </a:solidFill>
                <a:latin typeface="Meiryo UI" panose="020B0604030504040204" pitchFamily="50" charset="-128"/>
                <a:ea typeface="Meiryo UI" panose="020B0604030504040204" pitchFamily="50" charset="-128"/>
              </a:rPr>
              <a:t> </a:t>
            </a:r>
            <a:r>
              <a:rPr lang="en-US" altLang="ja-JP" sz="800" dirty="0">
                <a:solidFill>
                  <a:srgbClr val="000000"/>
                </a:solidFill>
                <a:latin typeface="Meiryo UI" panose="020B0604030504040204" pitchFamily="50" charset="-128"/>
                <a:ea typeface="Meiryo UI" panose="020B0604030504040204" pitchFamily="50" charset="-128"/>
              </a:rPr>
              <a:t>【</a:t>
            </a:r>
            <a:r>
              <a:rPr lang="ja-JP" altLang="en-US" sz="800" dirty="0">
                <a:solidFill>
                  <a:srgbClr val="000000"/>
                </a:solidFill>
                <a:latin typeface="Meiryo UI" panose="020B0604030504040204" pitchFamily="50" charset="-128"/>
                <a:ea typeface="Meiryo UI" panose="020B0604030504040204" pitchFamily="50" charset="-128"/>
              </a:rPr>
              <a:t>家族経営</a:t>
            </a:r>
            <a:r>
              <a:rPr lang="en-US" altLang="ja-JP" sz="800" dirty="0">
                <a:solidFill>
                  <a:srgbClr val="000000"/>
                </a:solidFill>
                <a:latin typeface="Meiryo UI" panose="020B0604030504040204" pitchFamily="50" charset="-128"/>
                <a:ea typeface="Meiryo UI" panose="020B0604030504040204" pitchFamily="50" charset="-128"/>
              </a:rPr>
              <a:t>】</a:t>
            </a:r>
          </a:p>
        </p:txBody>
      </p:sp>
      <p:sp>
        <p:nvSpPr>
          <p:cNvPr id="6" name="タイトル 5"/>
          <p:cNvSpPr>
            <a:spLocks noGrp="1"/>
          </p:cNvSpPr>
          <p:nvPr>
            <p:ph type="title"/>
          </p:nvPr>
        </p:nvSpPr>
        <p:spPr/>
        <p:txBody>
          <a:bodyPr/>
          <a:lstStyle/>
          <a:p>
            <a:r>
              <a:rPr lang="ja-JP" altLang="en-US" dirty="0"/>
              <a:t>施設</a:t>
            </a:r>
            <a:r>
              <a:rPr kumimoji="1" lang="ja-JP" altLang="en-US" dirty="0"/>
              <a:t>の種類</a:t>
            </a:r>
            <a:r>
              <a:rPr lang="ja-JP" altLang="en-US" dirty="0"/>
              <a:t>／</a:t>
            </a:r>
            <a:r>
              <a:rPr kumimoji="1" lang="ja-JP" altLang="en-US" dirty="0"/>
              <a:t>従業員数</a:t>
            </a:r>
          </a:p>
        </p:txBody>
      </p:sp>
      <p:sp>
        <p:nvSpPr>
          <p:cNvPr id="8" name="テキスト プレースホルダー 3">
            <a:extLst>
              <a:ext uri="{FF2B5EF4-FFF2-40B4-BE49-F238E27FC236}">
                <a16:creationId xmlns:a16="http://schemas.microsoft.com/office/drawing/2014/main" id="{C31E3D6A-E622-416D-991F-21A6CBCD175F}"/>
              </a:ext>
            </a:extLst>
          </p:cNvPr>
          <p:cNvSpPr txBox="1">
            <a:spLocks/>
          </p:cNvSpPr>
          <p:nvPr/>
        </p:nvSpPr>
        <p:spPr bwMode="auto">
          <a:xfrm>
            <a:off x="323528" y="1268785"/>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Q2</a:t>
            </a:r>
            <a:r>
              <a:rPr lang="ja-JP" altLang="en-US" sz="800" b="0" kern="0" dirty="0">
                <a:latin typeface="Meiryo UI" panose="020B0604030504040204" pitchFamily="50" charset="-128"/>
                <a:ea typeface="Meiryo UI" panose="020B0604030504040204" pitchFamily="50" charset="-128"/>
              </a:rPr>
              <a:t>．施設の種類についてお伺いします。（複数回答可）</a:t>
            </a:r>
          </a:p>
        </p:txBody>
      </p:sp>
      <p:sp>
        <p:nvSpPr>
          <p:cNvPr id="9" name="正方形/長方形 12">
            <a:extLst>
              <a:ext uri="{FF2B5EF4-FFF2-40B4-BE49-F238E27FC236}">
                <a16:creationId xmlns:a16="http://schemas.microsoft.com/office/drawing/2014/main" id="{62FEA258-04ED-4D65-B0C3-E469AAD64956}"/>
              </a:ext>
            </a:extLst>
          </p:cNvPr>
          <p:cNvSpPr>
            <a:spLocks noChangeArrowheads="1"/>
          </p:cNvSpPr>
          <p:nvPr/>
        </p:nvSpPr>
        <p:spPr bwMode="auto">
          <a:xfrm>
            <a:off x="5933148" y="1135938"/>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en-US" altLang="ja-JP" sz="800" b="0" dirty="0">
                <a:latin typeface="Meiryo UI" panose="020B0604030504040204" pitchFamily="50" charset="-128"/>
                <a:ea typeface="Meiryo UI" panose="020B0604030504040204" pitchFamily="50" charset="-128"/>
              </a:rPr>
              <a:t>n=</a:t>
            </a:r>
            <a:r>
              <a:rPr lang="ja-JP" altLang="en-US" sz="800" b="0" dirty="0">
                <a:latin typeface="Meiryo UI" panose="020B0604030504040204" pitchFamily="50" charset="-128"/>
                <a:ea typeface="Meiryo UI" panose="020B0604030504040204" pitchFamily="50" charset="-128"/>
              </a:rPr>
              <a:t>全体（単位：％）</a:t>
            </a:r>
            <a:endParaRPr lang="en-US" altLang="ja-JP" sz="800" b="0" dirty="0">
              <a:latin typeface="Meiryo UI" panose="020B0604030504040204" pitchFamily="50" charset="-128"/>
              <a:ea typeface="Meiryo UI" panose="020B0604030504040204" pitchFamily="50" charset="-128"/>
            </a:endParaRPr>
          </a:p>
          <a:p>
            <a:pPr algn="r">
              <a:spcBef>
                <a:spcPct val="0"/>
              </a:spcBef>
            </a:pPr>
            <a:r>
              <a:rPr lang="en-US" altLang="ja-JP" sz="800" b="0" dirty="0">
                <a:latin typeface="Meiryo UI" panose="020B0604030504040204" pitchFamily="50" charset="-128"/>
                <a:ea typeface="Meiryo UI" panose="020B0604030504040204" pitchFamily="50" charset="-128"/>
              </a:rPr>
              <a:t>※</a:t>
            </a:r>
            <a:r>
              <a:rPr lang="ja-JP" altLang="en-US" sz="800" b="0" dirty="0">
                <a:latin typeface="Meiryo UI" panose="020B0604030504040204" pitchFamily="50" charset="-128"/>
                <a:ea typeface="Meiryo UI" panose="020B0604030504040204" pitchFamily="50" charset="-128"/>
              </a:rPr>
              <a:t>全体スコアにて降順ソート</a:t>
            </a:r>
          </a:p>
        </p:txBody>
      </p:sp>
      <p:sp>
        <p:nvSpPr>
          <p:cNvPr id="14" name="テキスト プレースホルダー 3">
            <a:extLst>
              <a:ext uri="{FF2B5EF4-FFF2-40B4-BE49-F238E27FC236}">
                <a16:creationId xmlns:a16="http://schemas.microsoft.com/office/drawing/2014/main" id="{CB3AA940-DD06-8129-C4D5-411B18BF0ECB}"/>
              </a:ext>
            </a:extLst>
          </p:cNvPr>
          <p:cNvSpPr txBox="1">
            <a:spLocks/>
          </p:cNvSpPr>
          <p:nvPr/>
        </p:nvSpPr>
        <p:spPr bwMode="auto">
          <a:xfrm>
            <a:off x="323541" y="3284984"/>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Q3</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．施設の従業員数（規模）はどの位ですか。</a:t>
            </a:r>
          </a:p>
        </p:txBody>
      </p:sp>
      <p:sp>
        <p:nvSpPr>
          <p:cNvPr id="15" name="正方形/長方形 12">
            <a:extLst>
              <a:ext uri="{FF2B5EF4-FFF2-40B4-BE49-F238E27FC236}">
                <a16:creationId xmlns:a16="http://schemas.microsoft.com/office/drawing/2014/main" id="{14854F08-AD58-5A39-03A5-3CD31B644C57}"/>
              </a:ext>
            </a:extLst>
          </p:cNvPr>
          <p:cNvSpPr>
            <a:spLocks noChangeArrowheads="1"/>
          </p:cNvSpPr>
          <p:nvPr/>
        </p:nvSpPr>
        <p:spPr bwMode="auto">
          <a:xfrm>
            <a:off x="6089726" y="3454230"/>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ja-JP" altLang="en-US" sz="800" b="0" dirty="0">
                <a:solidFill>
                  <a:srgbClr val="000000"/>
                </a:solidFill>
                <a:latin typeface="Meiryo UI" panose="020B0604030504040204" pitchFamily="50" charset="-128"/>
                <a:ea typeface="Meiryo UI" panose="020B0604030504040204" pitchFamily="50" charset="-128"/>
              </a:rPr>
              <a:t>回答者ベース</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a:extLst>
              <a:ext uri="{FF2B5EF4-FFF2-40B4-BE49-F238E27FC236}">
                <a16:creationId xmlns:a16="http://schemas.microsoft.com/office/drawing/2014/main" id="{31D5C236-785E-7AC0-8336-DEAC82D70A67}"/>
              </a:ext>
            </a:extLst>
          </p:cNvPr>
          <p:cNvSpPr txBox="1"/>
          <p:nvPr/>
        </p:nvSpPr>
        <p:spPr>
          <a:xfrm>
            <a:off x="96838" y="476672"/>
            <a:ext cx="8939212" cy="587441"/>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施設の種類は「乗馬クラブ」が</a:t>
            </a:r>
            <a:r>
              <a:rPr lang="en-US" altLang="ja-JP" sz="1200" b="0" dirty="0">
                <a:latin typeface="Meiryo UI" panose="020B0604030504040204" pitchFamily="50" charset="-128"/>
                <a:ea typeface="Meiryo UI" panose="020B0604030504040204" pitchFamily="50" charset="-128"/>
                <a:cs typeface="メイリオ" pitchFamily="50" charset="-128"/>
              </a:rPr>
              <a:t>33</a:t>
            </a:r>
            <a:r>
              <a:rPr lang="ja-JP" altLang="en-US" sz="1200" b="0" dirty="0">
                <a:latin typeface="Meiryo UI" panose="020B0604030504040204" pitchFamily="50" charset="-128"/>
                <a:ea typeface="Meiryo UI" panose="020B0604030504040204" pitchFamily="50" charset="-128"/>
                <a:cs typeface="メイリオ" pitchFamily="50" charset="-128"/>
              </a:rPr>
              <a:t>％、「個人」が</a:t>
            </a:r>
            <a:r>
              <a:rPr lang="en-US" altLang="ja-JP" sz="1200" b="0" dirty="0">
                <a:latin typeface="Meiryo UI" panose="020B0604030504040204" pitchFamily="50" charset="-128"/>
                <a:ea typeface="Meiryo UI" panose="020B0604030504040204" pitchFamily="50" charset="-128"/>
                <a:cs typeface="メイリオ" pitchFamily="50" charset="-128"/>
              </a:rPr>
              <a:t>29</a:t>
            </a:r>
            <a:r>
              <a:rPr lang="ja-JP" altLang="en-US" sz="1200" b="0" dirty="0">
                <a:latin typeface="Meiryo UI" panose="020B0604030504040204" pitchFamily="50" charset="-128"/>
                <a:ea typeface="Meiryo UI" panose="020B0604030504040204" pitchFamily="50" charset="-128"/>
                <a:cs typeface="メイリオ" pitchFamily="50" charset="-128"/>
              </a:rPr>
              <a:t>％。その他には、「動物園」は</a:t>
            </a:r>
            <a:r>
              <a:rPr lang="en-US" altLang="ja-JP" sz="1200" b="0" dirty="0">
                <a:latin typeface="Meiryo UI" panose="020B0604030504040204" pitchFamily="50" charset="-128"/>
                <a:ea typeface="Meiryo UI" panose="020B0604030504040204" pitchFamily="50" charset="-128"/>
                <a:cs typeface="メイリオ" pitchFamily="50" charset="-128"/>
              </a:rPr>
              <a:t>28</a:t>
            </a:r>
            <a:r>
              <a:rPr lang="ja-JP" altLang="en-US" sz="1200" b="0" dirty="0">
                <a:latin typeface="Meiryo UI" panose="020B0604030504040204" pitchFamily="50" charset="-128"/>
                <a:ea typeface="Meiryo UI" panose="020B0604030504040204" pitchFamily="50" charset="-128"/>
                <a:cs typeface="メイリオ" pitchFamily="50" charset="-128"/>
              </a:rPr>
              <a:t>件、「観光牧場」は</a:t>
            </a:r>
            <a:r>
              <a:rPr lang="en-US" altLang="ja-JP" sz="1200" b="0" dirty="0">
                <a:latin typeface="Meiryo UI" panose="020B0604030504040204" pitchFamily="50" charset="-128"/>
                <a:ea typeface="Meiryo UI" panose="020B0604030504040204" pitchFamily="50" charset="-128"/>
                <a:cs typeface="メイリオ" pitchFamily="50" charset="-128"/>
              </a:rPr>
              <a:t>22</a:t>
            </a:r>
            <a:r>
              <a:rPr lang="ja-JP" altLang="en-US" sz="1200" b="0" dirty="0">
                <a:latin typeface="Meiryo UI" panose="020B0604030504040204" pitchFamily="50" charset="-128"/>
                <a:ea typeface="Meiryo UI" panose="020B0604030504040204" pitchFamily="50" charset="-128"/>
                <a:cs typeface="メイリオ" pitchFamily="50" charset="-128"/>
              </a:rPr>
              <a:t>件が含まれる。</a:t>
            </a:r>
            <a:r>
              <a:rPr lang="en-US" altLang="ja-JP" sz="1000" b="0" dirty="0">
                <a:latin typeface="Meiryo UI" panose="020B0604030504040204" pitchFamily="50" charset="-128"/>
                <a:ea typeface="Meiryo UI" panose="020B0604030504040204" pitchFamily="50" charset="-128"/>
                <a:cs typeface="メイリオ" pitchFamily="50" charset="-128"/>
              </a:rPr>
              <a:t>(250</a:t>
            </a:r>
            <a:r>
              <a:rPr lang="ja-JP" altLang="en-US" sz="1000" b="0" dirty="0">
                <a:latin typeface="Meiryo UI" panose="020B0604030504040204" pitchFamily="50" charset="-128"/>
                <a:ea typeface="Meiryo UI" panose="020B0604030504040204" pitchFamily="50" charset="-128"/>
                <a:cs typeface="メイリオ" pitchFamily="50" charset="-128"/>
              </a:rPr>
              <a:t>件中</a:t>
            </a:r>
            <a:r>
              <a:rPr lang="en-US" altLang="ja-JP" sz="1000" b="0" dirty="0">
                <a:latin typeface="Meiryo UI" panose="020B0604030504040204" pitchFamily="50" charset="-128"/>
                <a:ea typeface="Meiryo UI" panose="020B0604030504040204" pitchFamily="50" charset="-128"/>
                <a:cs typeface="メイリオ" pitchFamily="50" charset="-128"/>
              </a:rPr>
              <a:t>)</a:t>
            </a: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従業員数はいずれも、「</a:t>
            </a:r>
            <a:r>
              <a:rPr lang="en-US" altLang="ja-JP" sz="1200" b="0" dirty="0">
                <a:latin typeface="Meiryo UI" panose="020B0604030504040204" pitchFamily="50" charset="-128"/>
                <a:ea typeface="Meiryo UI" panose="020B0604030504040204" pitchFamily="50" charset="-128"/>
                <a:cs typeface="メイリオ" pitchFamily="50" charset="-128"/>
              </a:rPr>
              <a:t>5</a:t>
            </a:r>
            <a:r>
              <a:rPr lang="ja-JP" altLang="en-US" sz="1200" b="0" dirty="0">
                <a:latin typeface="Meiryo UI" panose="020B0604030504040204" pitchFamily="50" charset="-128"/>
                <a:ea typeface="Meiryo UI" panose="020B0604030504040204" pitchFamily="50" charset="-128"/>
                <a:cs typeface="メイリオ" pitchFamily="50" charset="-128"/>
              </a:rPr>
              <a:t>人未満」が半数以上で最も高い。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pic>
        <p:nvPicPr>
          <p:cNvPr id="3" name="図 2">
            <a:extLst>
              <a:ext uri="{FF2B5EF4-FFF2-40B4-BE49-F238E27FC236}">
                <a16:creationId xmlns:a16="http://schemas.microsoft.com/office/drawing/2014/main" id="{B1F45ED1-0A0F-0814-36DA-1C20A0387901}"/>
              </a:ext>
            </a:extLst>
          </p:cNvPr>
          <p:cNvPicPr>
            <a:picLocks noChangeAspect="1"/>
          </p:cNvPicPr>
          <p:nvPr/>
        </p:nvPicPr>
        <p:blipFill>
          <a:blip r:embed="rId5"/>
          <a:stretch>
            <a:fillRect/>
          </a:stretch>
        </p:blipFill>
        <p:spPr>
          <a:xfrm>
            <a:off x="1475656" y="1484784"/>
            <a:ext cx="5427238" cy="1819102"/>
          </a:xfrm>
          <a:prstGeom prst="rect">
            <a:avLst/>
          </a:prstGeom>
        </p:spPr>
      </p:pic>
      <p:sp>
        <p:nvSpPr>
          <p:cNvPr id="18" name="正方形/長方形 12">
            <a:extLst>
              <a:ext uri="{FF2B5EF4-FFF2-40B4-BE49-F238E27FC236}">
                <a16:creationId xmlns:a16="http://schemas.microsoft.com/office/drawing/2014/main" id="{9C9D1582-0066-9621-B0BC-B1AFAAC93BE0}"/>
              </a:ext>
            </a:extLst>
          </p:cNvPr>
          <p:cNvSpPr>
            <a:spLocks noChangeArrowheads="1"/>
          </p:cNvSpPr>
          <p:nvPr/>
        </p:nvSpPr>
        <p:spPr bwMode="auto">
          <a:xfrm>
            <a:off x="4644008" y="3565943"/>
            <a:ext cx="82882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defTabSz="914400" rtl="0" eaLnBrk="0" fontAlgn="base" latinLnBrk="0" hangingPunct="0">
              <a:lnSpc>
                <a:spcPct val="100000"/>
              </a:lnSpc>
              <a:spcBef>
                <a:spcPct val="0"/>
              </a:spcBef>
              <a:spcAft>
                <a:spcPct val="0"/>
              </a:spcAft>
              <a:buClrTx/>
              <a:buSzTx/>
              <a:buFontTx/>
              <a:buNone/>
              <a:tabLst/>
              <a:defRPr/>
            </a:pPr>
            <a:r>
              <a:rPr lang="ja-JP" altLang="en-US" sz="800" dirty="0">
                <a:solidFill>
                  <a:srgbClr val="000000"/>
                </a:solidFill>
                <a:latin typeface="Meiryo UI" panose="020B0604030504040204" pitchFamily="50" charset="-128"/>
                <a:ea typeface="Meiryo UI" panose="020B0604030504040204" pitchFamily="50" charset="-128"/>
              </a:rPr>
              <a:t> </a:t>
            </a:r>
            <a:r>
              <a:rPr lang="en-US" altLang="ja-JP" sz="800" dirty="0">
                <a:solidFill>
                  <a:srgbClr val="000000"/>
                </a:solidFill>
                <a:latin typeface="Meiryo UI" panose="020B0604030504040204" pitchFamily="50" charset="-128"/>
                <a:ea typeface="Meiryo UI" panose="020B0604030504040204" pitchFamily="50" charset="-128"/>
              </a:rPr>
              <a:t>【</a:t>
            </a:r>
            <a:r>
              <a:rPr lang="ja-JP" altLang="en-US" sz="800" dirty="0">
                <a:solidFill>
                  <a:srgbClr val="000000"/>
                </a:solidFill>
                <a:latin typeface="Meiryo UI" panose="020B0604030504040204" pitchFamily="50" charset="-128"/>
                <a:ea typeface="Meiryo UI" panose="020B0604030504040204" pitchFamily="50" charset="-128"/>
              </a:rPr>
              <a:t>アルバイト</a:t>
            </a:r>
            <a:r>
              <a:rPr lang="en-US" altLang="ja-JP" sz="800" dirty="0">
                <a:solidFill>
                  <a:srgbClr val="000000"/>
                </a:solidFill>
                <a:latin typeface="Meiryo UI" panose="020B0604030504040204" pitchFamily="50" charset="-128"/>
                <a:ea typeface="Meiryo UI" panose="020B0604030504040204" pitchFamily="50" charset="-128"/>
              </a:rPr>
              <a:t>】</a:t>
            </a:r>
          </a:p>
        </p:txBody>
      </p:sp>
      <p:sp>
        <p:nvSpPr>
          <p:cNvPr id="20" name="正方形/長方形 12">
            <a:extLst>
              <a:ext uri="{FF2B5EF4-FFF2-40B4-BE49-F238E27FC236}">
                <a16:creationId xmlns:a16="http://schemas.microsoft.com/office/drawing/2014/main" id="{3DDAE273-4237-77DA-5E4B-0D6424B73711}"/>
              </a:ext>
            </a:extLst>
          </p:cNvPr>
          <p:cNvSpPr>
            <a:spLocks noChangeArrowheads="1"/>
          </p:cNvSpPr>
          <p:nvPr/>
        </p:nvSpPr>
        <p:spPr bwMode="auto">
          <a:xfrm>
            <a:off x="4694915" y="5193461"/>
            <a:ext cx="79208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defTabSz="914400" rtl="0" eaLnBrk="0" fontAlgn="base" latinLnBrk="0" hangingPunct="0">
              <a:lnSpc>
                <a:spcPct val="100000"/>
              </a:lnSpc>
              <a:spcBef>
                <a:spcPct val="0"/>
              </a:spcBef>
              <a:spcAft>
                <a:spcPct val="0"/>
              </a:spcAft>
              <a:buClrTx/>
              <a:buSzTx/>
              <a:buFontTx/>
              <a:buNone/>
              <a:tabLst/>
              <a:defRPr/>
            </a:pPr>
            <a:r>
              <a:rPr lang="ja-JP" altLang="en-US" sz="800" dirty="0">
                <a:solidFill>
                  <a:srgbClr val="000000"/>
                </a:solidFill>
                <a:latin typeface="Meiryo UI" panose="020B0604030504040204" pitchFamily="50" charset="-128"/>
                <a:ea typeface="Meiryo UI" panose="020B0604030504040204" pitchFamily="50" charset="-128"/>
              </a:rPr>
              <a:t> </a:t>
            </a:r>
            <a:r>
              <a:rPr lang="en-US" altLang="ja-JP" sz="800" dirty="0">
                <a:solidFill>
                  <a:srgbClr val="000000"/>
                </a:solidFill>
                <a:latin typeface="Meiryo UI" panose="020B0604030504040204" pitchFamily="50" charset="-128"/>
                <a:ea typeface="Meiryo UI" panose="020B0604030504040204" pitchFamily="50" charset="-128"/>
              </a:rPr>
              <a:t>【</a:t>
            </a:r>
            <a:r>
              <a:rPr lang="ja-JP" altLang="en-US" sz="800" dirty="0">
                <a:solidFill>
                  <a:srgbClr val="000000"/>
                </a:solidFill>
                <a:latin typeface="Meiryo UI" panose="020B0604030504040204" pitchFamily="50" charset="-128"/>
                <a:ea typeface="Meiryo UI" panose="020B0604030504040204" pitchFamily="50" charset="-128"/>
              </a:rPr>
              <a:t>その他</a:t>
            </a:r>
            <a:r>
              <a:rPr lang="en-US" altLang="ja-JP" sz="800" dirty="0">
                <a:solidFill>
                  <a:srgbClr val="000000"/>
                </a:solidFill>
                <a:latin typeface="Meiryo UI" panose="020B0604030504040204" pitchFamily="50" charset="-128"/>
                <a:ea typeface="Meiryo UI" panose="020B0604030504040204" pitchFamily="50" charset="-128"/>
              </a:rPr>
              <a:t>】</a:t>
            </a:r>
          </a:p>
        </p:txBody>
      </p:sp>
      <p:pic>
        <p:nvPicPr>
          <p:cNvPr id="32" name="図 31">
            <a:extLst>
              <a:ext uri="{FF2B5EF4-FFF2-40B4-BE49-F238E27FC236}">
                <a16:creationId xmlns:a16="http://schemas.microsoft.com/office/drawing/2014/main" id="{4C2EBB3C-E1C2-1947-34AC-7F38A97C6D89}"/>
              </a:ext>
            </a:extLst>
          </p:cNvPr>
          <p:cNvPicPr>
            <a:picLocks noChangeAspect="1"/>
          </p:cNvPicPr>
          <p:nvPr/>
        </p:nvPicPr>
        <p:blipFill>
          <a:blip r:embed="rId6"/>
          <a:stretch>
            <a:fillRect/>
          </a:stretch>
        </p:blipFill>
        <p:spPr>
          <a:xfrm>
            <a:off x="4630633" y="5293347"/>
            <a:ext cx="2893695" cy="1613535"/>
          </a:xfrm>
          <a:prstGeom prst="rect">
            <a:avLst/>
          </a:prstGeom>
        </p:spPr>
      </p:pic>
      <p:sp>
        <p:nvSpPr>
          <p:cNvPr id="5" name="正方形/長方形 4">
            <a:extLst>
              <a:ext uri="{FF2B5EF4-FFF2-40B4-BE49-F238E27FC236}">
                <a16:creationId xmlns:a16="http://schemas.microsoft.com/office/drawing/2014/main" id="{52195616-0F12-BDAC-2397-09D98D6CBB0A}"/>
              </a:ext>
            </a:extLst>
          </p:cNvPr>
          <p:cNvSpPr/>
          <p:nvPr/>
        </p:nvSpPr>
        <p:spPr>
          <a:xfrm>
            <a:off x="1753826" y="1802166"/>
            <a:ext cx="1388869" cy="149987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アーチ 6">
            <a:extLst>
              <a:ext uri="{FF2B5EF4-FFF2-40B4-BE49-F238E27FC236}">
                <a16:creationId xmlns:a16="http://schemas.microsoft.com/office/drawing/2014/main" id="{E78554E4-DEEE-1F0D-BD5C-965D07F964FD}"/>
              </a:ext>
            </a:extLst>
          </p:cNvPr>
          <p:cNvSpPr/>
          <p:nvPr/>
        </p:nvSpPr>
        <p:spPr>
          <a:xfrm rot="3683574" flipV="1">
            <a:off x="1309081" y="3817481"/>
            <a:ext cx="1292561" cy="1263412"/>
          </a:xfrm>
          <a:prstGeom prst="blockArc">
            <a:avLst>
              <a:gd name="adj1" fmla="val 17861383"/>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0" name="アーチ 9">
            <a:extLst>
              <a:ext uri="{FF2B5EF4-FFF2-40B4-BE49-F238E27FC236}">
                <a16:creationId xmlns:a16="http://schemas.microsoft.com/office/drawing/2014/main" id="{3B1D0410-2573-ECEC-9C94-1994B2F9FE76}"/>
              </a:ext>
            </a:extLst>
          </p:cNvPr>
          <p:cNvSpPr/>
          <p:nvPr/>
        </p:nvSpPr>
        <p:spPr>
          <a:xfrm rot="3683574" flipV="1">
            <a:off x="5132033" y="3828913"/>
            <a:ext cx="1292561" cy="1263412"/>
          </a:xfrm>
          <a:prstGeom prst="blockArc">
            <a:avLst>
              <a:gd name="adj1" fmla="val 16364277"/>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 name="アーチ 10">
            <a:extLst>
              <a:ext uri="{FF2B5EF4-FFF2-40B4-BE49-F238E27FC236}">
                <a16:creationId xmlns:a16="http://schemas.microsoft.com/office/drawing/2014/main" id="{A827940F-CA3C-525C-62F9-D7E0EC5FDEA2}"/>
              </a:ext>
            </a:extLst>
          </p:cNvPr>
          <p:cNvSpPr/>
          <p:nvPr/>
        </p:nvSpPr>
        <p:spPr>
          <a:xfrm rot="6596503" flipV="1">
            <a:off x="5163203" y="5527847"/>
            <a:ext cx="1292561" cy="1263412"/>
          </a:xfrm>
          <a:prstGeom prst="blockArc">
            <a:avLst>
              <a:gd name="adj1" fmla="val 17780101"/>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2" name="アーチ 11">
            <a:extLst>
              <a:ext uri="{FF2B5EF4-FFF2-40B4-BE49-F238E27FC236}">
                <a16:creationId xmlns:a16="http://schemas.microsoft.com/office/drawing/2014/main" id="{71A1F37B-6E42-068B-5BEA-689EDED9A821}"/>
              </a:ext>
            </a:extLst>
          </p:cNvPr>
          <p:cNvSpPr/>
          <p:nvPr/>
        </p:nvSpPr>
        <p:spPr>
          <a:xfrm rot="4407625" flipV="1">
            <a:off x="1365519" y="5520460"/>
            <a:ext cx="1292561" cy="1263412"/>
          </a:xfrm>
          <a:prstGeom prst="blockArc">
            <a:avLst>
              <a:gd name="adj1" fmla="val 10316320"/>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21" name="正方形/長方形 12">
            <a:extLst>
              <a:ext uri="{FF2B5EF4-FFF2-40B4-BE49-F238E27FC236}">
                <a16:creationId xmlns:a16="http://schemas.microsoft.com/office/drawing/2014/main" id="{34BE7AEE-492B-3A2E-E5BB-7CA9CC47B76F}"/>
              </a:ext>
            </a:extLst>
          </p:cNvPr>
          <p:cNvSpPr>
            <a:spLocks noChangeArrowheads="1"/>
          </p:cNvSpPr>
          <p:nvPr/>
        </p:nvSpPr>
        <p:spPr bwMode="auto">
          <a:xfrm>
            <a:off x="322072" y="3573016"/>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n=506</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2" name="正方形/長方形 12">
            <a:extLst>
              <a:ext uri="{FF2B5EF4-FFF2-40B4-BE49-F238E27FC236}">
                <a16:creationId xmlns:a16="http://schemas.microsoft.com/office/drawing/2014/main" id="{EFB4C763-BBAF-094A-233B-EC6BDCCD3223}"/>
              </a:ext>
            </a:extLst>
          </p:cNvPr>
          <p:cNvSpPr>
            <a:spLocks noChangeArrowheads="1"/>
          </p:cNvSpPr>
          <p:nvPr/>
        </p:nvSpPr>
        <p:spPr bwMode="auto">
          <a:xfrm>
            <a:off x="4138496" y="3573016"/>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371</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3" name="正方形/長方形 12">
            <a:extLst>
              <a:ext uri="{FF2B5EF4-FFF2-40B4-BE49-F238E27FC236}">
                <a16:creationId xmlns:a16="http://schemas.microsoft.com/office/drawing/2014/main" id="{7175B273-1232-2B9C-0C52-025A95333DC8}"/>
              </a:ext>
            </a:extLst>
          </p:cNvPr>
          <p:cNvSpPr>
            <a:spLocks noChangeArrowheads="1"/>
          </p:cNvSpPr>
          <p:nvPr/>
        </p:nvSpPr>
        <p:spPr bwMode="auto">
          <a:xfrm>
            <a:off x="322072" y="5229780"/>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343</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4" name="正方形/長方形 12">
            <a:extLst>
              <a:ext uri="{FF2B5EF4-FFF2-40B4-BE49-F238E27FC236}">
                <a16:creationId xmlns:a16="http://schemas.microsoft.com/office/drawing/2014/main" id="{56A1FCC0-9B18-E5A3-0538-1429E58124F1}"/>
              </a:ext>
            </a:extLst>
          </p:cNvPr>
          <p:cNvSpPr>
            <a:spLocks noChangeArrowheads="1"/>
          </p:cNvSpPr>
          <p:nvPr/>
        </p:nvSpPr>
        <p:spPr bwMode="auto">
          <a:xfrm>
            <a:off x="4138496" y="530178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n=178</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5" name="正方形/長方形 12">
            <a:extLst>
              <a:ext uri="{FF2B5EF4-FFF2-40B4-BE49-F238E27FC236}">
                <a16:creationId xmlns:a16="http://schemas.microsoft.com/office/drawing/2014/main" id="{6717F317-6646-2FCC-4E8D-AA79A113CEFA}"/>
              </a:ext>
            </a:extLst>
          </p:cNvPr>
          <p:cNvSpPr>
            <a:spLocks noChangeArrowheads="1"/>
          </p:cNvSpPr>
          <p:nvPr/>
        </p:nvSpPr>
        <p:spPr bwMode="auto">
          <a:xfrm>
            <a:off x="5943025" y="1415685"/>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928</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21290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2">
            <a:extLst>
              <a:ext uri="{FF2B5EF4-FFF2-40B4-BE49-F238E27FC236}">
                <a16:creationId xmlns:a16="http://schemas.microsoft.com/office/drawing/2014/main" id="{5D6A97DE-DA40-4341-A950-8AF4D1E74C45}"/>
              </a:ext>
            </a:extLst>
          </p:cNvPr>
          <p:cNvSpPr>
            <a:spLocks noChangeArrowheads="1"/>
          </p:cNvSpPr>
          <p:nvPr/>
        </p:nvSpPr>
        <p:spPr bwMode="auto">
          <a:xfrm>
            <a:off x="5938696" y="1485364"/>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en-US" altLang="ja-JP" sz="800" b="0" dirty="0">
                <a:latin typeface="Meiryo UI" panose="020B0604030504040204" pitchFamily="50" charset="-128"/>
                <a:ea typeface="Meiryo UI" panose="020B0604030504040204" pitchFamily="50" charset="-128"/>
              </a:rPr>
              <a:t>n=</a:t>
            </a:r>
            <a:r>
              <a:rPr lang="ja-JP" altLang="en-US" sz="800" b="0" dirty="0">
                <a:latin typeface="Meiryo UI" panose="020B0604030504040204" pitchFamily="50" charset="-128"/>
                <a:ea typeface="Meiryo UI" panose="020B0604030504040204" pitchFamily="50" charset="-128"/>
              </a:rPr>
              <a:t>（回答頭数ベース）（単位：％）</a:t>
            </a:r>
            <a:endParaRPr lang="en-US" altLang="ja-JP" sz="800" b="0" dirty="0">
              <a:latin typeface="Meiryo UI" panose="020B0604030504040204" pitchFamily="50" charset="-128"/>
              <a:ea typeface="Meiryo UI" panose="020B0604030504040204" pitchFamily="50" charset="-128"/>
            </a:endParaRPr>
          </a:p>
          <a:p>
            <a:pPr algn="r">
              <a:spcBef>
                <a:spcPct val="0"/>
              </a:spcBef>
            </a:pPr>
            <a:r>
              <a:rPr lang="en-US" altLang="ja-JP" sz="800" b="0" dirty="0">
                <a:latin typeface="Meiryo UI" panose="020B0604030504040204" pitchFamily="50" charset="-128"/>
                <a:ea typeface="Meiryo UI" panose="020B0604030504040204" pitchFamily="50" charset="-128"/>
              </a:rPr>
              <a:t>※</a:t>
            </a:r>
            <a:r>
              <a:rPr lang="ja-JP" altLang="en-US" sz="800" b="0" dirty="0">
                <a:latin typeface="Meiryo UI" panose="020B0604030504040204" pitchFamily="50" charset="-128"/>
                <a:ea typeface="Meiryo UI" panose="020B0604030504040204" pitchFamily="50" charset="-128"/>
              </a:rPr>
              <a:t>全体スコアにて降順ソート</a:t>
            </a:r>
          </a:p>
        </p:txBody>
      </p:sp>
      <p:pic>
        <p:nvPicPr>
          <p:cNvPr id="5" name="図 4">
            <a:extLst>
              <a:ext uri="{FF2B5EF4-FFF2-40B4-BE49-F238E27FC236}">
                <a16:creationId xmlns:a16="http://schemas.microsoft.com/office/drawing/2014/main" id="{454C9621-617C-73F6-8BEB-A45BC6DE47F3}"/>
              </a:ext>
            </a:extLst>
          </p:cNvPr>
          <p:cNvPicPr>
            <a:picLocks noChangeAspect="1"/>
          </p:cNvPicPr>
          <p:nvPr/>
        </p:nvPicPr>
        <p:blipFill>
          <a:blip r:embed="rId2"/>
          <a:stretch>
            <a:fillRect/>
          </a:stretch>
        </p:blipFill>
        <p:spPr>
          <a:xfrm>
            <a:off x="1309936" y="1422510"/>
            <a:ext cx="6912768" cy="2672937"/>
          </a:xfrm>
          <a:prstGeom prst="rect">
            <a:avLst/>
          </a:prstGeom>
        </p:spPr>
      </p:pic>
      <p:sp>
        <p:nvSpPr>
          <p:cNvPr id="19" name="テキスト プレースホルダー 3"/>
          <p:cNvSpPr txBox="1">
            <a:spLocks/>
          </p:cNvSpPr>
          <p:nvPr/>
        </p:nvSpPr>
        <p:spPr bwMode="auto">
          <a:xfrm>
            <a:off x="323528" y="1268785"/>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Q4,5-1</a:t>
            </a:r>
            <a:r>
              <a:rPr lang="ja-JP" altLang="en-US" sz="800" b="0" kern="0" dirty="0">
                <a:latin typeface="Meiryo UI" panose="020B0604030504040204" pitchFamily="50" charset="-128"/>
                <a:ea typeface="Meiryo UI" panose="020B0604030504040204" pitchFamily="50" charset="-128"/>
              </a:rPr>
              <a:t>．飼育馬の種類</a:t>
            </a:r>
          </a:p>
        </p:txBody>
      </p:sp>
      <p:sp>
        <p:nvSpPr>
          <p:cNvPr id="3" name="正方形/長方形 12">
            <a:extLst>
              <a:ext uri="{FF2B5EF4-FFF2-40B4-BE49-F238E27FC236}">
                <a16:creationId xmlns:a16="http://schemas.microsoft.com/office/drawing/2014/main" id="{E28BB9B0-6321-A19E-6EA4-1B7A91999751}"/>
              </a:ext>
            </a:extLst>
          </p:cNvPr>
          <p:cNvSpPr>
            <a:spLocks noChangeArrowheads="1"/>
          </p:cNvSpPr>
          <p:nvPr/>
        </p:nvSpPr>
        <p:spPr bwMode="auto">
          <a:xfrm>
            <a:off x="5940152" y="1773396"/>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12,443</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 name="タイトル 5"/>
          <p:cNvSpPr>
            <a:spLocks noGrp="1"/>
          </p:cNvSpPr>
          <p:nvPr>
            <p:ph type="title"/>
          </p:nvPr>
        </p:nvSpPr>
        <p:spPr/>
        <p:txBody>
          <a:bodyPr/>
          <a:lstStyle/>
          <a:p>
            <a:r>
              <a:rPr lang="ja-JP" altLang="en-US" dirty="0"/>
              <a:t>飼育馬の種類・日本在来馬の品種</a:t>
            </a:r>
            <a:endParaRPr kumimoji="1" lang="ja-JP" altLang="en-US" dirty="0"/>
          </a:p>
        </p:txBody>
      </p:sp>
      <p:sp>
        <p:nvSpPr>
          <p:cNvPr id="9" name="テキスト プレースホルダー 3">
            <a:extLst>
              <a:ext uri="{FF2B5EF4-FFF2-40B4-BE49-F238E27FC236}">
                <a16:creationId xmlns:a16="http://schemas.microsoft.com/office/drawing/2014/main" id="{01F610DF-1E24-414D-A918-9639CD669204}"/>
              </a:ext>
            </a:extLst>
          </p:cNvPr>
          <p:cNvSpPr txBox="1">
            <a:spLocks/>
          </p:cNvSpPr>
          <p:nvPr/>
        </p:nvSpPr>
        <p:spPr bwMode="auto">
          <a:xfrm>
            <a:off x="305594" y="4121487"/>
            <a:ext cx="8532812" cy="324571"/>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357188" indent="-357188"/>
            <a:r>
              <a:rPr lang="en-US" altLang="ja-JP" sz="800" b="0" kern="0" dirty="0">
                <a:latin typeface="Meiryo UI" panose="020B0604030504040204" pitchFamily="50" charset="-128"/>
                <a:ea typeface="Meiryo UI" panose="020B0604030504040204" pitchFamily="50" charset="-128"/>
              </a:rPr>
              <a:t>Q4</a:t>
            </a:r>
            <a:r>
              <a:rPr lang="ja-JP" altLang="en-US" sz="800" b="0" kern="0" dirty="0">
                <a:latin typeface="Meiryo UI" panose="020B0604030504040204" pitchFamily="50" charset="-128"/>
                <a:ea typeface="Meiryo UI" panose="020B0604030504040204" pitchFamily="50" charset="-128"/>
              </a:rPr>
              <a:t>．日本在来馬の品種</a:t>
            </a:r>
            <a:endParaRPr lang="en-US" altLang="ja-JP" sz="800" b="0" kern="0" dirty="0">
              <a:latin typeface="Meiryo UI" panose="020B0604030504040204" pitchFamily="50" charset="-128"/>
              <a:ea typeface="Meiryo UI" panose="020B0604030504040204" pitchFamily="50" charset="-128"/>
            </a:endParaRPr>
          </a:p>
        </p:txBody>
      </p:sp>
      <p:sp>
        <p:nvSpPr>
          <p:cNvPr id="20" name="正方形/長方形 12">
            <a:extLst>
              <a:ext uri="{FF2B5EF4-FFF2-40B4-BE49-F238E27FC236}">
                <a16:creationId xmlns:a16="http://schemas.microsoft.com/office/drawing/2014/main" id="{99FA4C64-2C4D-4213-BA55-AC2F097B10F0}"/>
              </a:ext>
            </a:extLst>
          </p:cNvPr>
          <p:cNvSpPr>
            <a:spLocks noChangeArrowheads="1"/>
          </p:cNvSpPr>
          <p:nvPr/>
        </p:nvSpPr>
        <p:spPr bwMode="auto">
          <a:xfrm>
            <a:off x="5938696" y="4230614"/>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en-US" altLang="ja-JP" sz="800" b="0" dirty="0">
                <a:latin typeface="Meiryo UI" panose="020B0604030504040204" pitchFamily="50" charset="-128"/>
                <a:ea typeface="Meiryo UI" panose="020B0604030504040204" pitchFamily="50" charset="-128"/>
              </a:rPr>
              <a:t>n= </a:t>
            </a:r>
            <a:r>
              <a:rPr lang="ja-JP" altLang="en-US" sz="800" b="0" dirty="0">
                <a:latin typeface="Meiryo UI" panose="020B0604030504040204" pitchFamily="50" charset="-128"/>
                <a:ea typeface="Meiryo UI" panose="020B0604030504040204" pitchFamily="50" charset="-128"/>
              </a:rPr>
              <a:t>（日本在来馬・回答頭数ベース）（単位：％）</a:t>
            </a:r>
          </a:p>
        </p:txBody>
      </p:sp>
      <p:sp>
        <p:nvSpPr>
          <p:cNvPr id="2" name="テキスト ボックス 1">
            <a:extLst>
              <a:ext uri="{FF2B5EF4-FFF2-40B4-BE49-F238E27FC236}">
                <a16:creationId xmlns:a16="http://schemas.microsoft.com/office/drawing/2014/main" id="{B67D44A8-4061-1064-E1C7-E53A31EE2BE5}"/>
              </a:ext>
            </a:extLst>
          </p:cNvPr>
          <p:cNvSpPr txBox="1"/>
          <p:nvPr/>
        </p:nvSpPr>
        <p:spPr>
          <a:xfrm>
            <a:off x="96838" y="476672"/>
            <a:ext cx="8939212" cy="587441"/>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飼育馬の種類は、「軽種馬」が最も高く</a:t>
            </a:r>
            <a:r>
              <a:rPr lang="en-US" altLang="ja-JP" sz="1200" b="0" dirty="0">
                <a:latin typeface="Meiryo UI" panose="020B0604030504040204" pitchFamily="50" charset="-128"/>
                <a:ea typeface="Meiryo UI" panose="020B0604030504040204" pitchFamily="50" charset="-128"/>
                <a:cs typeface="メイリオ" pitchFamily="50" charset="-128"/>
              </a:rPr>
              <a:t>52</a:t>
            </a:r>
            <a:r>
              <a:rPr lang="ja-JP" altLang="en-US" sz="1200" b="0" dirty="0">
                <a:latin typeface="Meiryo UI" panose="020B0604030504040204" pitchFamily="50" charset="-128"/>
                <a:ea typeface="Meiryo UI" panose="020B0604030504040204" pitchFamily="50" charset="-128"/>
                <a:cs typeface="メイリオ" pitchFamily="50" charset="-128"/>
              </a:rPr>
              <a:t>％、次いで「乗系馬（中間種）」が</a:t>
            </a:r>
            <a:r>
              <a:rPr lang="en-US" altLang="ja-JP" sz="1200" b="0" dirty="0">
                <a:latin typeface="Meiryo UI" panose="020B0604030504040204" pitchFamily="50" charset="-128"/>
                <a:ea typeface="Meiryo UI" panose="020B0604030504040204" pitchFamily="50" charset="-128"/>
                <a:cs typeface="メイリオ" pitchFamily="50" charset="-128"/>
              </a:rPr>
              <a:t>22</a:t>
            </a:r>
            <a:r>
              <a:rPr lang="ja-JP" altLang="en-US" sz="1200" b="0" dirty="0">
                <a:latin typeface="Meiryo UI" panose="020B0604030504040204" pitchFamily="50" charset="-128"/>
                <a:ea typeface="Meiryo UI" panose="020B0604030504040204" pitchFamily="50" charset="-128"/>
                <a:cs typeface="メイリオ" pitchFamily="50" charset="-128"/>
              </a:rPr>
              <a:t>％で続く。</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日本在来馬の品種は「北海道和種」が</a:t>
            </a:r>
            <a:r>
              <a:rPr lang="en-US" altLang="ja-JP" sz="1200" b="0" dirty="0">
                <a:latin typeface="Meiryo UI" panose="020B0604030504040204" pitchFamily="50" charset="-128"/>
                <a:ea typeface="Meiryo UI" panose="020B0604030504040204" pitchFamily="50" charset="-128"/>
                <a:cs typeface="メイリオ" pitchFamily="50" charset="-128"/>
              </a:rPr>
              <a:t>73</a:t>
            </a:r>
            <a:r>
              <a:rPr lang="ja-JP" altLang="en-US" sz="1200" b="0" dirty="0">
                <a:latin typeface="Meiryo UI" panose="020B0604030504040204" pitchFamily="50" charset="-128"/>
                <a:ea typeface="Meiryo UI" panose="020B0604030504040204" pitchFamily="50" charset="-128"/>
                <a:cs typeface="メイリオ" pitchFamily="50" charset="-128"/>
              </a:rPr>
              <a:t>％で多い。次いで「トカラ馬」「木曽馬」が</a:t>
            </a:r>
            <a:r>
              <a:rPr lang="en-US" altLang="ja-JP" sz="1200" b="0" dirty="0">
                <a:latin typeface="Meiryo UI" panose="020B0604030504040204" pitchFamily="50" charset="-128"/>
                <a:ea typeface="Meiryo UI" panose="020B0604030504040204" pitchFamily="50" charset="-128"/>
                <a:cs typeface="メイリオ" pitchFamily="50" charset="-128"/>
              </a:rPr>
              <a:t>9</a:t>
            </a:r>
            <a:r>
              <a:rPr lang="ja-JP" altLang="en-US" sz="1200" b="0" dirty="0">
                <a:latin typeface="Meiryo UI" panose="020B0604030504040204" pitchFamily="50" charset="-128"/>
                <a:ea typeface="Meiryo UI" panose="020B0604030504040204" pitchFamily="50" charset="-128"/>
                <a:cs typeface="メイリオ" pitchFamily="50" charset="-128"/>
              </a:rPr>
              <a:t>～</a:t>
            </a:r>
            <a:r>
              <a:rPr lang="en-US" altLang="ja-JP" sz="1200" b="0" dirty="0">
                <a:latin typeface="Meiryo UI" panose="020B0604030504040204" pitchFamily="50" charset="-128"/>
                <a:ea typeface="Meiryo UI" panose="020B0604030504040204" pitchFamily="50" charset="-128"/>
                <a:cs typeface="メイリオ" pitchFamily="50" charset="-128"/>
              </a:rPr>
              <a:t>10</a:t>
            </a:r>
            <a:r>
              <a:rPr lang="ja-JP" altLang="en-US" sz="1200" b="0" dirty="0">
                <a:latin typeface="Meiryo UI" panose="020B0604030504040204" pitchFamily="50" charset="-128"/>
                <a:ea typeface="Meiryo UI" panose="020B0604030504040204" pitchFamily="50" charset="-128"/>
                <a:cs typeface="メイリオ" pitchFamily="50" charset="-128"/>
              </a:rPr>
              <a:t>％となっていた。</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pic>
        <p:nvPicPr>
          <p:cNvPr id="4" name="図 3">
            <a:extLst>
              <a:ext uri="{FF2B5EF4-FFF2-40B4-BE49-F238E27FC236}">
                <a16:creationId xmlns:a16="http://schemas.microsoft.com/office/drawing/2014/main" id="{9B4420F5-D4FB-356C-B6C8-BAF734EEBDFC}"/>
              </a:ext>
            </a:extLst>
          </p:cNvPr>
          <p:cNvPicPr>
            <a:picLocks noChangeAspect="1"/>
          </p:cNvPicPr>
          <p:nvPr/>
        </p:nvPicPr>
        <p:blipFill>
          <a:blip r:embed="rId3"/>
          <a:stretch>
            <a:fillRect/>
          </a:stretch>
        </p:blipFill>
        <p:spPr>
          <a:xfrm>
            <a:off x="2195736" y="3853297"/>
            <a:ext cx="4033238" cy="3471835"/>
          </a:xfrm>
          <a:prstGeom prst="rect">
            <a:avLst/>
          </a:prstGeom>
        </p:spPr>
      </p:pic>
      <p:sp>
        <p:nvSpPr>
          <p:cNvPr id="7" name="正方形/長方形 6">
            <a:extLst>
              <a:ext uri="{FF2B5EF4-FFF2-40B4-BE49-F238E27FC236}">
                <a16:creationId xmlns:a16="http://schemas.microsoft.com/office/drawing/2014/main" id="{E4B6730F-12FF-D1D6-4E92-8C03FD66345E}"/>
              </a:ext>
            </a:extLst>
          </p:cNvPr>
          <p:cNvSpPr/>
          <p:nvPr/>
        </p:nvSpPr>
        <p:spPr>
          <a:xfrm>
            <a:off x="1797223" y="1961965"/>
            <a:ext cx="2295383" cy="188922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アーチ 10">
            <a:extLst>
              <a:ext uri="{FF2B5EF4-FFF2-40B4-BE49-F238E27FC236}">
                <a16:creationId xmlns:a16="http://schemas.microsoft.com/office/drawing/2014/main" id="{DD8FDA6B-EB6A-569C-2ED4-63DF15B7C445}"/>
              </a:ext>
            </a:extLst>
          </p:cNvPr>
          <p:cNvSpPr/>
          <p:nvPr/>
        </p:nvSpPr>
        <p:spPr>
          <a:xfrm rot="2261893" flipV="1">
            <a:off x="2906374" y="4410033"/>
            <a:ext cx="2164285" cy="2185783"/>
          </a:xfrm>
          <a:prstGeom prst="blockArc">
            <a:avLst>
              <a:gd name="adj1" fmla="val 13476773"/>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2" name="アーチ 11">
            <a:extLst>
              <a:ext uri="{FF2B5EF4-FFF2-40B4-BE49-F238E27FC236}">
                <a16:creationId xmlns:a16="http://schemas.microsoft.com/office/drawing/2014/main" id="{86FF2182-DBC5-BE86-8455-B4ED90E24F58}"/>
              </a:ext>
            </a:extLst>
          </p:cNvPr>
          <p:cNvSpPr/>
          <p:nvPr/>
        </p:nvSpPr>
        <p:spPr>
          <a:xfrm rot="21236130" flipV="1">
            <a:off x="2947387" y="4403324"/>
            <a:ext cx="2061040" cy="2131494"/>
          </a:xfrm>
          <a:prstGeom prst="blockArc">
            <a:avLst>
              <a:gd name="adj1" fmla="val 5642185"/>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3" name="アーチ 12">
            <a:extLst>
              <a:ext uri="{FF2B5EF4-FFF2-40B4-BE49-F238E27FC236}">
                <a16:creationId xmlns:a16="http://schemas.microsoft.com/office/drawing/2014/main" id="{DF9830E5-3159-0BCC-B7FC-95D20561FA2A}"/>
              </a:ext>
            </a:extLst>
          </p:cNvPr>
          <p:cNvSpPr/>
          <p:nvPr/>
        </p:nvSpPr>
        <p:spPr>
          <a:xfrm rot="18013723" flipV="1">
            <a:off x="2918222" y="4433901"/>
            <a:ext cx="2061040" cy="2131494"/>
          </a:xfrm>
          <a:prstGeom prst="blockArc">
            <a:avLst>
              <a:gd name="adj1" fmla="val 5746491"/>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8" name="正方形/長方形 12">
            <a:extLst>
              <a:ext uri="{FF2B5EF4-FFF2-40B4-BE49-F238E27FC236}">
                <a16:creationId xmlns:a16="http://schemas.microsoft.com/office/drawing/2014/main" id="{1A9481A9-E027-9B99-25F1-AAEFEB3BF786}"/>
              </a:ext>
            </a:extLst>
          </p:cNvPr>
          <p:cNvSpPr>
            <a:spLocks noChangeArrowheads="1"/>
          </p:cNvSpPr>
          <p:nvPr/>
        </p:nvSpPr>
        <p:spPr bwMode="auto">
          <a:xfrm>
            <a:off x="5956452" y="4365104"/>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967</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78994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ja-JP" altLang="en-US" dirty="0"/>
              <a:t>飼育馬の用途</a:t>
            </a:r>
            <a:endParaRPr kumimoji="1" lang="ja-JP" altLang="en-US" dirty="0"/>
          </a:p>
        </p:txBody>
      </p:sp>
      <p:sp>
        <p:nvSpPr>
          <p:cNvPr id="19" name="テキスト プレースホルダー 3"/>
          <p:cNvSpPr txBox="1">
            <a:spLocks/>
          </p:cNvSpPr>
          <p:nvPr/>
        </p:nvSpPr>
        <p:spPr bwMode="auto">
          <a:xfrm>
            <a:off x="323528" y="1412190"/>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Q5-2</a:t>
            </a:r>
            <a:r>
              <a:rPr lang="ja-JP" altLang="en-US" sz="800" b="0" kern="0" dirty="0">
                <a:latin typeface="Meiryo UI" panose="020B0604030504040204" pitchFamily="50" charset="-128"/>
                <a:ea typeface="Meiryo UI" panose="020B0604030504040204" pitchFamily="50" charset="-128"/>
              </a:rPr>
              <a:t>．飼育馬の用途</a:t>
            </a:r>
          </a:p>
        </p:txBody>
      </p:sp>
      <p:sp>
        <p:nvSpPr>
          <p:cNvPr id="13" name="正方形/長方形 12">
            <a:extLst>
              <a:ext uri="{FF2B5EF4-FFF2-40B4-BE49-F238E27FC236}">
                <a16:creationId xmlns:a16="http://schemas.microsoft.com/office/drawing/2014/main" id="{8ABC9209-6932-4B5C-8AF4-4074AE172B30}"/>
              </a:ext>
            </a:extLst>
          </p:cNvPr>
          <p:cNvSpPr>
            <a:spLocks noChangeArrowheads="1"/>
          </p:cNvSpPr>
          <p:nvPr/>
        </p:nvSpPr>
        <p:spPr bwMode="auto">
          <a:xfrm>
            <a:off x="5670860" y="1485364"/>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en-US" altLang="ja-JP" sz="800" b="0" dirty="0">
                <a:latin typeface="Meiryo UI" panose="020B0604030504040204" pitchFamily="50" charset="-128"/>
                <a:ea typeface="Meiryo UI" panose="020B0604030504040204" pitchFamily="50" charset="-128"/>
              </a:rPr>
              <a:t>n=  </a:t>
            </a:r>
            <a:r>
              <a:rPr lang="ja-JP" altLang="en-US" sz="800" b="0" dirty="0">
                <a:latin typeface="Meiryo UI" panose="020B0604030504040204" pitchFamily="50" charset="-128"/>
                <a:ea typeface="Meiryo UI" panose="020B0604030504040204" pitchFamily="50" charset="-128"/>
              </a:rPr>
              <a:t>（回答頭数ベース）（単位：％）</a:t>
            </a:r>
            <a:endParaRPr lang="en-US" altLang="ja-JP" sz="800" b="0" dirty="0">
              <a:latin typeface="Meiryo UI" panose="020B0604030504040204" pitchFamily="50" charset="-128"/>
              <a:ea typeface="Meiryo UI" panose="020B0604030504040204" pitchFamily="50" charset="-128"/>
            </a:endParaRPr>
          </a:p>
          <a:p>
            <a:pPr algn="r">
              <a:spcBef>
                <a:spcPct val="0"/>
              </a:spcBef>
            </a:pPr>
            <a:r>
              <a:rPr lang="en-US" altLang="ja-JP" sz="800" b="0" dirty="0">
                <a:latin typeface="Meiryo UI" panose="020B0604030504040204" pitchFamily="50" charset="-128"/>
                <a:ea typeface="Meiryo UI" panose="020B0604030504040204" pitchFamily="50" charset="-128"/>
              </a:rPr>
              <a:t>※</a:t>
            </a:r>
            <a:r>
              <a:rPr lang="ja-JP" altLang="en-US" sz="800" b="0" dirty="0">
                <a:latin typeface="Meiryo UI" panose="020B0604030504040204" pitchFamily="50" charset="-128"/>
                <a:ea typeface="Meiryo UI" panose="020B0604030504040204" pitchFamily="50" charset="-128"/>
              </a:rPr>
              <a:t>全体スコアにて降順ソート</a:t>
            </a:r>
          </a:p>
        </p:txBody>
      </p:sp>
      <p:sp>
        <p:nvSpPr>
          <p:cNvPr id="2" name="テキスト ボックス 1">
            <a:extLst>
              <a:ext uri="{FF2B5EF4-FFF2-40B4-BE49-F238E27FC236}">
                <a16:creationId xmlns:a16="http://schemas.microsoft.com/office/drawing/2014/main" id="{F330BC73-CD5A-5485-3055-C0F03F35E24F}"/>
              </a:ext>
            </a:extLst>
          </p:cNvPr>
          <p:cNvSpPr txBox="1"/>
          <p:nvPr/>
        </p:nvSpPr>
        <p:spPr>
          <a:xfrm>
            <a:off x="96838" y="476672"/>
            <a:ext cx="8939212" cy="587441"/>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飼育馬の用途は「乗用」が</a:t>
            </a:r>
            <a:r>
              <a:rPr lang="en-US" altLang="ja-JP" sz="1200" b="0" dirty="0">
                <a:latin typeface="Meiryo UI" panose="020B0604030504040204" pitchFamily="50" charset="-128"/>
                <a:ea typeface="Meiryo UI" panose="020B0604030504040204" pitchFamily="50" charset="-128"/>
                <a:cs typeface="メイリオ" pitchFamily="50" charset="-128"/>
              </a:rPr>
              <a:t>53</a:t>
            </a:r>
            <a:r>
              <a:rPr lang="ja-JP" altLang="en-US" sz="1200" b="0" dirty="0">
                <a:latin typeface="Meiryo UI" panose="020B0604030504040204" pitchFamily="50" charset="-128"/>
                <a:ea typeface="Meiryo UI" panose="020B0604030504040204" pitchFamily="50" charset="-128"/>
                <a:cs typeface="メイリオ" pitchFamily="50" charset="-128"/>
              </a:rPr>
              <a:t>％。次いで「競技用」が</a:t>
            </a:r>
            <a:r>
              <a:rPr lang="en-US" altLang="ja-JP" sz="1200" b="0" dirty="0">
                <a:latin typeface="Meiryo UI" panose="020B0604030504040204" pitchFamily="50" charset="-128"/>
                <a:ea typeface="Meiryo UI" panose="020B0604030504040204" pitchFamily="50" charset="-128"/>
                <a:cs typeface="メイリオ" pitchFamily="50" charset="-128"/>
              </a:rPr>
              <a:t>12</a:t>
            </a:r>
            <a:r>
              <a:rPr lang="ja-JP" altLang="en-US" sz="1200" b="0" dirty="0">
                <a:latin typeface="Meiryo UI" panose="020B0604030504040204" pitchFamily="50" charset="-128"/>
                <a:ea typeface="Meiryo UI" panose="020B0604030504040204" pitchFamily="50" charset="-128"/>
                <a:cs typeface="メイリオ" pitchFamily="50" charset="-128"/>
              </a:rPr>
              <a:t>％、その他の項目については</a:t>
            </a:r>
            <a:r>
              <a:rPr lang="en-US" altLang="ja-JP" sz="1200" b="0" dirty="0">
                <a:latin typeface="Meiryo UI" panose="020B0604030504040204" pitchFamily="50" charset="-128"/>
                <a:ea typeface="Meiryo UI" panose="020B0604030504040204" pitchFamily="50" charset="-128"/>
                <a:cs typeface="メイリオ" pitchFamily="50" charset="-128"/>
              </a:rPr>
              <a:t>10</a:t>
            </a:r>
            <a:r>
              <a:rPr lang="ja-JP" altLang="en-US" sz="1200" b="0" dirty="0">
                <a:latin typeface="Meiryo UI" panose="020B0604030504040204" pitchFamily="50" charset="-128"/>
                <a:ea typeface="Meiryo UI" panose="020B0604030504040204" pitchFamily="50" charset="-128"/>
                <a:cs typeface="メイリオ" pitchFamily="50" charset="-128"/>
              </a:rPr>
              <a:t>％未満という結果。</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pic>
        <p:nvPicPr>
          <p:cNvPr id="3" name="図 2">
            <a:extLst>
              <a:ext uri="{FF2B5EF4-FFF2-40B4-BE49-F238E27FC236}">
                <a16:creationId xmlns:a16="http://schemas.microsoft.com/office/drawing/2014/main" id="{8A175CBB-E2A1-E6C0-DB51-688D361D9401}"/>
              </a:ext>
            </a:extLst>
          </p:cNvPr>
          <p:cNvPicPr>
            <a:picLocks noChangeAspect="1"/>
          </p:cNvPicPr>
          <p:nvPr/>
        </p:nvPicPr>
        <p:blipFill>
          <a:blip r:embed="rId2"/>
          <a:stretch>
            <a:fillRect/>
          </a:stretch>
        </p:blipFill>
        <p:spPr>
          <a:xfrm>
            <a:off x="418185" y="1947029"/>
            <a:ext cx="8439150" cy="2590800"/>
          </a:xfrm>
          <a:prstGeom prst="rect">
            <a:avLst/>
          </a:prstGeom>
        </p:spPr>
      </p:pic>
      <p:sp>
        <p:nvSpPr>
          <p:cNvPr id="9" name="正方形/長方形 8">
            <a:extLst>
              <a:ext uri="{FF2B5EF4-FFF2-40B4-BE49-F238E27FC236}">
                <a16:creationId xmlns:a16="http://schemas.microsoft.com/office/drawing/2014/main" id="{CAFDB09D-AD53-77FD-45C1-528AB04A793C}"/>
              </a:ext>
            </a:extLst>
          </p:cNvPr>
          <p:cNvSpPr/>
          <p:nvPr/>
        </p:nvSpPr>
        <p:spPr>
          <a:xfrm>
            <a:off x="1293167" y="1857121"/>
            <a:ext cx="1388869" cy="217334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2">
            <a:extLst>
              <a:ext uri="{FF2B5EF4-FFF2-40B4-BE49-F238E27FC236}">
                <a16:creationId xmlns:a16="http://schemas.microsoft.com/office/drawing/2014/main" id="{A9F13532-A465-52F5-80EF-3DE29A54B5B9}"/>
              </a:ext>
            </a:extLst>
          </p:cNvPr>
          <p:cNvSpPr>
            <a:spLocks noChangeArrowheads="1"/>
          </p:cNvSpPr>
          <p:nvPr/>
        </p:nvSpPr>
        <p:spPr bwMode="auto">
          <a:xfrm>
            <a:off x="5672316" y="1773396"/>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n=13,068</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5" name="正方形/長方形 12">
            <a:extLst>
              <a:ext uri="{FF2B5EF4-FFF2-40B4-BE49-F238E27FC236}">
                <a16:creationId xmlns:a16="http://schemas.microsoft.com/office/drawing/2014/main" id="{0F14B61B-A7A8-9A11-D6B5-1D6E1844F720}"/>
              </a:ext>
            </a:extLst>
          </p:cNvPr>
          <p:cNvSpPr>
            <a:spLocks noChangeArrowheads="1"/>
          </p:cNvSpPr>
          <p:nvPr/>
        </p:nvSpPr>
        <p:spPr bwMode="auto">
          <a:xfrm>
            <a:off x="5669876" y="43473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928</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718178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34EFF-E0E7-7263-CC70-1061AAF39C36}"/>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AABC196A-43E1-DC7E-0111-18A9703A45E9}"/>
              </a:ext>
            </a:extLst>
          </p:cNvPr>
          <p:cNvPicPr>
            <a:picLocks noChangeAspect="1"/>
          </p:cNvPicPr>
          <p:nvPr/>
        </p:nvPicPr>
        <p:blipFill>
          <a:blip r:embed="rId2"/>
          <a:stretch>
            <a:fillRect/>
          </a:stretch>
        </p:blipFill>
        <p:spPr>
          <a:xfrm>
            <a:off x="611144" y="1684036"/>
            <a:ext cx="7780919" cy="5115875"/>
          </a:xfrm>
          <a:prstGeom prst="rect">
            <a:avLst/>
          </a:prstGeom>
        </p:spPr>
      </p:pic>
      <p:sp>
        <p:nvSpPr>
          <p:cNvPr id="4" name="テキスト ボックス 3">
            <a:extLst>
              <a:ext uri="{FF2B5EF4-FFF2-40B4-BE49-F238E27FC236}">
                <a16:creationId xmlns:a16="http://schemas.microsoft.com/office/drawing/2014/main" id="{BE7ECBEF-4F5D-5589-2468-5DA4AD015ED0}"/>
              </a:ext>
            </a:extLst>
          </p:cNvPr>
          <p:cNvSpPr txBox="1"/>
          <p:nvPr/>
        </p:nvSpPr>
        <p:spPr>
          <a:xfrm>
            <a:off x="96838" y="396770"/>
            <a:ext cx="904716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飼育馬の導入元は「乗馬クラブ」が最も高く</a:t>
            </a:r>
            <a:r>
              <a:rPr lang="en-US" altLang="ja-JP" sz="1200" b="0" dirty="0">
                <a:latin typeface="Meiryo UI" panose="020B0604030504040204" pitchFamily="50" charset="-128"/>
                <a:ea typeface="Meiryo UI" panose="020B0604030504040204" pitchFamily="50" charset="-128"/>
                <a:cs typeface="メイリオ" pitchFamily="50" charset="-128"/>
              </a:rPr>
              <a:t>44</a:t>
            </a:r>
            <a:r>
              <a:rPr lang="ja-JP" altLang="en-US" sz="1200" b="0" dirty="0">
                <a:latin typeface="Meiryo UI" panose="020B0604030504040204" pitchFamily="50" charset="-128"/>
                <a:ea typeface="Meiryo UI" panose="020B0604030504040204" pitchFamily="50" charset="-128"/>
                <a:cs typeface="メイリオ" pitchFamily="50" charset="-128"/>
              </a:rPr>
              <a:t>％、次いで「公営（地方）競馬」が</a:t>
            </a:r>
            <a:r>
              <a:rPr lang="en-US" altLang="ja-JP" sz="1200" b="0" dirty="0">
                <a:latin typeface="Meiryo UI" panose="020B0604030504040204" pitchFamily="50" charset="-128"/>
                <a:ea typeface="Meiryo UI" panose="020B0604030504040204" pitchFamily="50" charset="-128"/>
                <a:cs typeface="メイリオ" pitchFamily="50" charset="-128"/>
              </a:rPr>
              <a:t>26</a:t>
            </a:r>
            <a:r>
              <a:rPr lang="ja-JP" altLang="en-US" sz="1200" b="0" dirty="0">
                <a:latin typeface="Meiryo UI" panose="020B0604030504040204" pitchFamily="50" charset="-128"/>
                <a:ea typeface="Meiryo UI" panose="020B0604030504040204" pitchFamily="50" charset="-128"/>
                <a:cs typeface="メイリオ" pitchFamily="50" charset="-128"/>
              </a:rPr>
              <a:t>％、「中央競馬」が</a:t>
            </a:r>
            <a:r>
              <a:rPr lang="en-US" altLang="ja-JP" sz="1200" b="0" dirty="0">
                <a:latin typeface="Meiryo UI" panose="020B0604030504040204" pitchFamily="50" charset="-128"/>
                <a:ea typeface="Meiryo UI" panose="020B0604030504040204" pitchFamily="50" charset="-128"/>
                <a:cs typeface="メイリオ" pitchFamily="50" charset="-128"/>
              </a:rPr>
              <a:t>24</a:t>
            </a:r>
            <a:r>
              <a:rPr lang="ja-JP" altLang="en-US" sz="1200" b="0" dirty="0">
                <a:latin typeface="Meiryo UI" panose="020B0604030504040204" pitchFamily="50" charset="-128"/>
                <a:ea typeface="Meiryo UI" panose="020B0604030504040204" pitchFamily="50" charset="-128"/>
                <a:cs typeface="メイリオ" pitchFamily="50" charset="-128"/>
              </a:rPr>
              <a:t>％で続く。</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軽種馬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乗系馬（中間種）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小格馬（ポニー）</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日本在来馬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では「乗馬クラブ」が最多導入元となっているが、</a:t>
            </a:r>
            <a:br>
              <a:rPr lang="en-US" altLang="ja-JP" sz="1200" b="0" dirty="0">
                <a:latin typeface="Meiryo UI" panose="020B0604030504040204" pitchFamily="50" charset="-128"/>
                <a:ea typeface="Meiryo UI" panose="020B0604030504040204" pitchFamily="50" charset="-128"/>
                <a:cs typeface="メイリオ" pitchFamily="50" charset="-128"/>
              </a:rPr>
            </a:b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メイリオ" pitchFamily="50" charset="-128"/>
              </a:rPr>
              <a:t> 『</a:t>
            </a:r>
            <a:r>
              <a:rPr lang="ja-JP" altLang="en-US" sz="1200" b="0" dirty="0">
                <a:solidFill>
                  <a:srgbClr val="000000"/>
                </a:solidFill>
                <a:latin typeface="Meiryo UI" panose="020B0604030504040204" pitchFamily="50" charset="-128"/>
                <a:ea typeface="Meiryo UI" panose="020B0604030504040204" pitchFamily="50" charset="-128"/>
                <a:cs typeface="メイリオ" pitchFamily="50" charset="-128"/>
              </a:rPr>
              <a:t>ばん</a:t>
            </a:r>
            <a:r>
              <a:rPr kumimoji="1" lang="zh-TW"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メイリオ" pitchFamily="50" charset="-128"/>
              </a:rPr>
              <a:t>系馬（重種）</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メイリオ" pitchFamily="50" charset="-128"/>
              </a:rPr>
              <a:t>』</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メイリオ" pitchFamily="50" charset="-128"/>
              </a:rPr>
              <a:t>は「自家生産」「家畜市場」が導入元として</a:t>
            </a:r>
            <a:r>
              <a:rPr lang="ja-JP" altLang="en-US" sz="1200" b="0" dirty="0">
                <a:solidFill>
                  <a:srgbClr val="000000"/>
                </a:solidFill>
                <a:latin typeface="Meiryo UI" panose="020B0604030504040204" pitchFamily="50" charset="-128"/>
                <a:ea typeface="Meiryo UI" panose="020B0604030504040204" pitchFamily="50" charset="-128"/>
                <a:cs typeface="メイリオ" pitchFamily="50" charset="-128"/>
              </a:rPr>
              <a:t>多い</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メイリオ" pitchFamily="50" charset="-128"/>
              </a:rPr>
              <a:t>。</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用途でみると、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は「乗馬クラブ」から、</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繁殖用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は「自家生産」からの導入が多い。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6" name="タイトル 5">
            <a:extLst>
              <a:ext uri="{FF2B5EF4-FFF2-40B4-BE49-F238E27FC236}">
                <a16:creationId xmlns:a16="http://schemas.microsoft.com/office/drawing/2014/main" id="{DFD51D2D-C579-B8CC-084B-920C07A5C05A}"/>
              </a:ext>
            </a:extLst>
          </p:cNvPr>
          <p:cNvSpPr>
            <a:spLocks noGrp="1"/>
          </p:cNvSpPr>
          <p:nvPr>
            <p:ph type="title"/>
          </p:nvPr>
        </p:nvSpPr>
        <p:spPr/>
        <p:txBody>
          <a:bodyPr/>
          <a:lstStyle/>
          <a:p>
            <a:r>
              <a:rPr lang="ja-JP" altLang="en-US" dirty="0"/>
              <a:t>飼育馬の導入元</a:t>
            </a:r>
            <a:endParaRPr kumimoji="1" lang="ja-JP" altLang="en-US" dirty="0"/>
          </a:p>
        </p:txBody>
      </p:sp>
      <p:sp>
        <p:nvSpPr>
          <p:cNvPr id="18" name="正方形/長方形 12">
            <a:extLst>
              <a:ext uri="{FF2B5EF4-FFF2-40B4-BE49-F238E27FC236}">
                <a16:creationId xmlns:a16="http://schemas.microsoft.com/office/drawing/2014/main" id="{72C73662-1D32-FD17-F3B6-F51E98461644}"/>
              </a:ext>
            </a:extLst>
          </p:cNvPr>
          <p:cNvSpPr>
            <a:spLocks noChangeArrowheads="1"/>
          </p:cNvSpPr>
          <p:nvPr/>
        </p:nvSpPr>
        <p:spPr bwMode="auto">
          <a:xfrm>
            <a:off x="5938696" y="1506270"/>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19" name="テキスト プレースホルダー 3">
            <a:extLst>
              <a:ext uri="{FF2B5EF4-FFF2-40B4-BE49-F238E27FC236}">
                <a16:creationId xmlns:a16="http://schemas.microsoft.com/office/drawing/2014/main" id="{E9680953-8C9B-977B-23C3-897427C5C07C}"/>
              </a:ext>
            </a:extLst>
          </p:cNvPr>
          <p:cNvSpPr txBox="1">
            <a:spLocks/>
          </p:cNvSpPr>
          <p:nvPr/>
        </p:nvSpPr>
        <p:spPr bwMode="auto">
          <a:xfrm>
            <a:off x="360295" y="1494671"/>
            <a:ext cx="8460177"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Q6</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．飼育馬の導入元について、当てはまるものをお選びください。（複数回答可）</a:t>
            </a:r>
          </a:p>
        </p:txBody>
      </p:sp>
      <p:sp>
        <p:nvSpPr>
          <p:cNvPr id="5" name="正方形/長方形 4">
            <a:extLst>
              <a:ext uri="{FF2B5EF4-FFF2-40B4-BE49-F238E27FC236}">
                <a16:creationId xmlns:a16="http://schemas.microsoft.com/office/drawing/2014/main" id="{5DEBCB01-832C-FFA3-B89E-F3A17EF0B87E}"/>
              </a:ext>
            </a:extLst>
          </p:cNvPr>
          <p:cNvSpPr/>
          <p:nvPr/>
        </p:nvSpPr>
        <p:spPr>
          <a:xfrm>
            <a:off x="2787588" y="1935040"/>
            <a:ext cx="1686758" cy="2033278"/>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D17B6FC3-6DFE-72E0-FA59-DDA7346F7ECE}"/>
              </a:ext>
            </a:extLst>
          </p:cNvPr>
          <p:cNvSpPr/>
          <p:nvPr/>
        </p:nvSpPr>
        <p:spPr>
          <a:xfrm>
            <a:off x="2757443" y="3958706"/>
            <a:ext cx="562803" cy="26645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066D73C5-A744-EE42-91C3-D58FC57BF546}"/>
              </a:ext>
            </a:extLst>
          </p:cNvPr>
          <p:cNvSpPr/>
          <p:nvPr/>
        </p:nvSpPr>
        <p:spPr>
          <a:xfrm>
            <a:off x="4460969" y="4234587"/>
            <a:ext cx="562803" cy="12430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99AD0460-1D6E-2626-1198-C88BAADF1A6A}"/>
              </a:ext>
            </a:extLst>
          </p:cNvPr>
          <p:cNvSpPr/>
          <p:nvPr/>
        </p:nvSpPr>
        <p:spPr>
          <a:xfrm>
            <a:off x="6152666" y="4226319"/>
            <a:ext cx="562803" cy="12430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AA8E7FFC-2F2E-01F3-F5BA-AEC8B6B30504}"/>
              </a:ext>
            </a:extLst>
          </p:cNvPr>
          <p:cNvSpPr/>
          <p:nvPr/>
        </p:nvSpPr>
        <p:spPr>
          <a:xfrm>
            <a:off x="2762922" y="5684236"/>
            <a:ext cx="562803" cy="12430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08DF9DF7-BFA2-6FA7-C398-B07EAFE1E684}"/>
              </a:ext>
            </a:extLst>
          </p:cNvPr>
          <p:cNvSpPr/>
          <p:nvPr/>
        </p:nvSpPr>
        <p:spPr>
          <a:xfrm>
            <a:off x="4459985" y="5426484"/>
            <a:ext cx="562803" cy="12430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2E222F89-05F4-CFB0-C602-F7B2B3331484}"/>
              </a:ext>
            </a:extLst>
          </p:cNvPr>
          <p:cNvSpPr/>
          <p:nvPr/>
        </p:nvSpPr>
        <p:spPr>
          <a:xfrm>
            <a:off x="2772784" y="4350190"/>
            <a:ext cx="562803" cy="26645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72763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D7952-3022-FB49-A3E8-60A50E532E47}"/>
            </a:ext>
          </a:extLst>
        </p:cNvPr>
        <p:cNvGrpSpPr/>
        <p:nvPr/>
      </p:nvGrpSpPr>
      <p:grpSpPr>
        <a:xfrm>
          <a:off x="0" y="0"/>
          <a:ext cx="0" cy="0"/>
          <a:chOff x="0" y="0"/>
          <a:chExt cx="0" cy="0"/>
        </a:xfrm>
      </p:grpSpPr>
      <p:pic>
        <p:nvPicPr>
          <p:cNvPr id="7" name="図 6">
            <a:extLst>
              <a:ext uri="{FF2B5EF4-FFF2-40B4-BE49-F238E27FC236}">
                <a16:creationId xmlns:a16="http://schemas.microsoft.com/office/drawing/2014/main" id="{3A1284CB-E2AE-F445-EEDF-08315A6D92F8}"/>
              </a:ext>
            </a:extLst>
          </p:cNvPr>
          <p:cNvPicPr>
            <a:picLocks noChangeAspect="1"/>
          </p:cNvPicPr>
          <p:nvPr/>
        </p:nvPicPr>
        <p:blipFill>
          <a:blip r:embed="rId2"/>
          <a:stretch>
            <a:fillRect/>
          </a:stretch>
        </p:blipFill>
        <p:spPr>
          <a:xfrm>
            <a:off x="878057" y="1492143"/>
            <a:ext cx="7342665" cy="5314377"/>
          </a:xfrm>
          <a:prstGeom prst="rect">
            <a:avLst/>
          </a:prstGeom>
        </p:spPr>
      </p:pic>
      <p:sp>
        <p:nvSpPr>
          <p:cNvPr id="6" name="タイトル 5">
            <a:extLst>
              <a:ext uri="{FF2B5EF4-FFF2-40B4-BE49-F238E27FC236}">
                <a16:creationId xmlns:a16="http://schemas.microsoft.com/office/drawing/2014/main" id="{716831AC-37E2-853C-D44E-658E14DC1AB6}"/>
              </a:ext>
            </a:extLst>
          </p:cNvPr>
          <p:cNvSpPr>
            <a:spLocks noGrp="1"/>
          </p:cNvSpPr>
          <p:nvPr>
            <p:ph type="title"/>
          </p:nvPr>
        </p:nvSpPr>
        <p:spPr/>
        <p:txBody>
          <a:bodyPr/>
          <a:lstStyle/>
          <a:p>
            <a:r>
              <a:rPr lang="ja-JP" altLang="en-US" dirty="0"/>
              <a:t>飼育馬の年齢把握方法</a:t>
            </a:r>
            <a:endParaRPr kumimoji="1" lang="ja-JP" altLang="en-US" dirty="0"/>
          </a:p>
        </p:txBody>
      </p:sp>
      <p:sp>
        <p:nvSpPr>
          <p:cNvPr id="19" name="テキスト プレースホルダー 3">
            <a:extLst>
              <a:ext uri="{FF2B5EF4-FFF2-40B4-BE49-F238E27FC236}">
                <a16:creationId xmlns:a16="http://schemas.microsoft.com/office/drawing/2014/main" id="{A8588A8B-7A6A-DECE-D765-BF77179AE55F}"/>
              </a:ext>
            </a:extLst>
          </p:cNvPr>
          <p:cNvSpPr txBox="1">
            <a:spLocks/>
          </p:cNvSpPr>
          <p:nvPr/>
        </p:nvSpPr>
        <p:spPr bwMode="auto">
          <a:xfrm>
            <a:off x="359668" y="1492678"/>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Q7</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．あなたの飼育馬の年齢の把握方法について、当てはまるものを全てお選びください。（複数回答可）</a:t>
            </a:r>
          </a:p>
        </p:txBody>
      </p:sp>
      <p:sp>
        <p:nvSpPr>
          <p:cNvPr id="14" name="正方形/長方形 12">
            <a:extLst>
              <a:ext uri="{FF2B5EF4-FFF2-40B4-BE49-F238E27FC236}">
                <a16:creationId xmlns:a16="http://schemas.microsoft.com/office/drawing/2014/main" id="{747AD88F-9A0C-A7A2-E5F2-A1A8692928B4}"/>
              </a:ext>
            </a:extLst>
          </p:cNvPr>
          <p:cNvSpPr>
            <a:spLocks noChangeArrowheads="1"/>
          </p:cNvSpPr>
          <p:nvPr/>
        </p:nvSpPr>
        <p:spPr bwMode="auto">
          <a:xfrm>
            <a:off x="5938696" y="1506270"/>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2" name="テキスト ボックス 1">
            <a:extLst>
              <a:ext uri="{FF2B5EF4-FFF2-40B4-BE49-F238E27FC236}">
                <a16:creationId xmlns:a16="http://schemas.microsoft.com/office/drawing/2014/main" id="{4A54B351-D78F-B916-0DDB-0D7B63AA40F8}"/>
              </a:ext>
            </a:extLst>
          </p:cNvPr>
          <p:cNvSpPr txBox="1"/>
          <p:nvPr/>
        </p:nvSpPr>
        <p:spPr>
          <a:xfrm>
            <a:off x="96838" y="450038"/>
            <a:ext cx="8939212" cy="772107"/>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飼育馬の年齢把握方法は、「記録から全頭又はほとんどの馬の年齢を把握している」が</a:t>
            </a:r>
            <a:r>
              <a:rPr lang="en-US" altLang="ja-JP" sz="1200" b="0" dirty="0">
                <a:latin typeface="Meiryo UI" panose="020B0604030504040204" pitchFamily="50" charset="-128"/>
                <a:ea typeface="Meiryo UI" panose="020B0604030504040204" pitchFamily="50" charset="-128"/>
                <a:cs typeface="メイリオ" pitchFamily="50" charset="-128"/>
              </a:rPr>
              <a:t>85</a:t>
            </a:r>
            <a:r>
              <a:rPr lang="ja-JP" altLang="en-US" sz="1200" b="0" dirty="0">
                <a:latin typeface="Meiryo UI" panose="020B0604030504040204" pitchFamily="50" charset="-128"/>
                <a:ea typeface="Meiryo UI" panose="020B0604030504040204" pitchFamily="50" charset="-128"/>
                <a:cs typeface="メイリオ" pitchFamily="50" charset="-128"/>
              </a:rPr>
              <a:t>％で大多数。</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や</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乗馬クラブ</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は「記録から全頭又はほとんどの馬の年齢を把握している」が</a:t>
            </a:r>
            <a:r>
              <a:rPr lang="en-US" altLang="ja-JP" sz="1200" b="0" dirty="0">
                <a:latin typeface="Meiryo UI" panose="020B0604030504040204" pitchFamily="50" charset="-128"/>
                <a:ea typeface="Meiryo UI" panose="020B0604030504040204" pitchFamily="50" charset="-128"/>
                <a:cs typeface="メイリオ" pitchFamily="50" charset="-128"/>
              </a:rPr>
              <a:t>96</a:t>
            </a:r>
            <a:r>
              <a:rPr lang="ja-JP" altLang="en-US" sz="1200" b="0" dirty="0">
                <a:latin typeface="Meiryo UI" panose="020B0604030504040204" pitchFamily="50" charset="-128"/>
                <a:ea typeface="Meiryo UI" panose="020B0604030504040204" pitchFamily="50" charset="-128"/>
                <a:cs typeface="メイリオ" pitchFamily="50" charset="-128"/>
              </a:rPr>
              <a:t>～</a:t>
            </a:r>
            <a:r>
              <a:rPr lang="en-US" altLang="ja-JP" sz="1200" b="0" dirty="0">
                <a:latin typeface="Meiryo UI" panose="020B0604030504040204" pitchFamily="50" charset="-128"/>
                <a:ea typeface="Meiryo UI" panose="020B0604030504040204" pitchFamily="50" charset="-128"/>
                <a:cs typeface="メイリオ" pitchFamily="50" charset="-128"/>
              </a:rPr>
              <a:t>97</a:t>
            </a:r>
            <a:r>
              <a:rPr lang="ja-JP" altLang="en-US" sz="1200" b="0" dirty="0">
                <a:latin typeface="Meiryo UI" panose="020B0604030504040204" pitchFamily="50" charset="-128"/>
                <a:ea typeface="Meiryo UI" panose="020B0604030504040204" pitchFamily="50" charset="-128"/>
                <a:cs typeface="メイリオ" pitchFamily="50" charset="-128"/>
              </a:rPr>
              <a:t>％。</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一方で、</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農場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は「年齢は把握していない」が他の馬の種類や用途、施設の種類と比較して高い。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4" name="正方形/長方形 3">
            <a:extLst>
              <a:ext uri="{FF2B5EF4-FFF2-40B4-BE49-F238E27FC236}">
                <a16:creationId xmlns:a16="http://schemas.microsoft.com/office/drawing/2014/main" id="{8AABB24B-A174-EFD4-1478-9D2E95B3CCB7}"/>
              </a:ext>
            </a:extLst>
          </p:cNvPr>
          <p:cNvSpPr/>
          <p:nvPr/>
        </p:nvSpPr>
        <p:spPr>
          <a:xfrm>
            <a:off x="3131840" y="1793289"/>
            <a:ext cx="1014032" cy="208481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4C0C796E-C19A-CC6F-7892-03C9AE79CBFF}"/>
              </a:ext>
            </a:extLst>
          </p:cNvPr>
          <p:cNvSpPr/>
          <p:nvPr/>
        </p:nvSpPr>
        <p:spPr>
          <a:xfrm>
            <a:off x="3144007" y="5676963"/>
            <a:ext cx="997039" cy="13673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9FF1E6A9-BE44-0F2D-745F-81F3E6742936}"/>
              </a:ext>
            </a:extLst>
          </p:cNvPr>
          <p:cNvSpPr/>
          <p:nvPr/>
        </p:nvSpPr>
        <p:spPr>
          <a:xfrm>
            <a:off x="3132824" y="6225857"/>
            <a:ext cx="997039" cy="13673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17173410-ED4E-8389-5506-4AA43FFCDD8F}"/>
              </a:ext>
            </a:extLst>
          </p:cNvPr>
          <p:cNvSpPr/>
          <p:nvPr/>
        </p:nvSpPr>
        <p:spPr>
          <a:xfrm>
            <a:off x="6185005" y="6360501"/>
            <a:ext cx="997039" cy="13673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45060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40F4C-1065-66A6-C37F-41F5A7AB29F6}"/>
            </a:ext>
          </a:extLst>
        </p:cNvPr>
        <p:cNvGrpSpPr/>
        <p:nvPr/>
      </p:nvGrpSpPr>
      <p:grpSpPr>
        <a:xfrm>
          <a:off x="0" y="0"/>
          <a:ext cx="0" cy="0"/>
          <a:chOff x="0" y="0"/>
          <a:chExt cx="0" cy="0"/>
        </a:xfrm>
      </p:grpSpPr>
      <p:pic>
        <p:nvPicPr>
          <p:cNvPr id="2" name="図 1">
            <a:extLst>
              <a:ext uri="{FF2B5EF4-FFF2-40B4-BE49-F238E27FC236}">
                <a16:creationId xmlns:a16="http://schemas.microsoft.com/office/drawing/2014/main" id="{F3A7466E-5F61-186F-C5B1-7D7A0900437E}"/>
              </a:ext>
            </a:extLst>
          </p:cNvPr>
          <p:cNvPicPr>
            <a:picLocks noChangeAspect="1"/>
          </p:cNvPicPr>
          <p:nvPr/>
        </p:nvPicPr>
        <p:blipFill>
          <a:blip r:embed="rId2"/>
          <a:stretch>
            <a:fillRect/>
          </a:stretch>
        </p:blipFill>
        <p:spPr>
          <a:xfrm>
            <a:off x="853467" y="1439410"/>
            <a:ext cx="7134225" cy="2833688"/>
          </a:xfrm>
          <a:prstGeom prst="rect">
            <a:avLst/>
          </a:prstGeom>
        </p:spPr>
      </p:pic>
      <p:sp>
        <p:nvSpPr>
          <p:cNvPr id="6" name="タイトル 5">
            <a:extLst>
              <a:ext uri="{FF2B5EF4-FFF2-40B4-BE49-F238E27FC236}">
                <a16:creationId xmlns:a16="http://schemas.microsoft.com/office/drawing/2014/main" id="{96E39A3A-255C-4064-9BA4-F1AFD0D8AC16}"/>
              </a:ext>
            </a:extLst>
          </p:cNvPr>
          <p:cNvSpPr>
            <a:spLocks noGrp="1"/>
          </p:cNvSpPr>
          <p:nvPr>
            <p:ph type="title"/>
          </p:nvPr>
        </p:nvSpPr>
        <p:spPr/>
        <p:txBody>
          <a:bodyPr/>
          <a:lstStyle/>
          <a:p>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飼育馬の年齢分布</a:t>
            </a:r>
            <a:endParaRPr kumimoji="1" lang="ja-JP" altLang="en-US" dirty="0"/>
          </a:p>
        </p:txBody>
      </p:sp>
      <p:sp>
        <p:nvSpPr>
          <p:cNvPr id="19" name="テキスト プレースホルダー 3">
            <a:extLst>
              <a:ext uri="{FF2B5EF4-FFF2-40B4-BE49-F238E27FC236}">
                <a16:creationId xmlns:a16="http://schemas.microsoft.com/office/drawing/2014/main" id="{097F170E-6CE8-7C2A-1AA5-24BA861C5B38}"/>
              </a:ext>
            </a:extLst>
          </p:cNvPr>
          <p:cNvSpPr txBox="1">
            <a:spLocks/>
          </p:cNvSpPr>
          <p:nvPr/>
        </p:nvSpPr>
        <p:spPr bwMode="auto">
          <a:xfrm>
            <a:off x="359668" y="1484809"/>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Q8</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．あなたの飼育馬の年齢分布について頭数を数字でご記入ください。</a:t>
            </a:r>
            <a:endPar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2">
            <a:extLst>
              <a:ext uri="{FF2B5EF4-FFF2-40B4-BE49-F238E27FC236}">
                <a16:creationId xmlns:a16="http://schemas.microsoft.com/office/drawing/2014/main" id="{299165A6-1F88-C2BC-3F7D-A23360486B36}"/>
              </a:ext>
            </a:extLst>
          </p:cNvPr>
          <p:cNvSpPr>
            <a:spLocks noChangeArrowheads="1"/>
          </p:cNvSpPr>
          <p:nvPr/>
        </p:nvSpPr>
        <p:spPr bwMode="auto">
          <a:xfrm>
            <a:off x="5938696" y="13413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回答者ベース（単位：％）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a:extLst>
              <a:ext uri="{FF2B5EF4-FFF2-40B4-BE49-F238E27FC236}">
                <a16:creationId xmlns:a16="http://schemas.microsoft.com/office/drawing/2014/main" id="{A80CDE55-337B-4193-AABD-14A6C3C6BA51}"/>
              </a:ext>
            </a:extLst>
          </p:cNvPr>
          <p:cNvSpPr txBox="1"/>
          <p:nvPr/>
        </p:nvSpPr>
        <p:spPr>
          <a:xfrm>
            <a:off x="96838" y="450038"/>
            <a:ext cx="893921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飼育馬の年齢分布は、いずれの年齢も「</a:t>
            </a:r>
            <a:r>
              <a:rPr lang="en-US" altLang="ja-JP" sz="1200" b="0" dirty="0">
                <a:latin typeface="Meiryo UI" panose="020B0604030504040204" pitchFamily="50" charset="-128"/>
                <a:ea typeface="Meiryo UI" panose="020B0604030504040204" pitchFamily="50" charset="-128"/>
                <a:cs typeface="メイリオ" pitchFamily="50" charset="-128"/>
              </a:rPr>
              <a:t>5</a:t>
            </a:r>
            <a:r>
              <a:rPr lang="ja-JP" altLang="en-US" sz="1200" b="0" dirty="0">
                <a:latin typeface="Meiryo UI" panose="020B0604030504040204" pitchFamily="50" charset="-128"/>
                <a:ea typeface="Meiryo UI" panose="020B0604030504040204" pitchFamily="50" charset="-128"/>
                <a:cs typeface="メイリオ" pitchFamily="50" charset="-128"/>
              </a:rPr>
              <a:t>頭未満」が多数。</a:t>
            </a:r>
            <a:r>
              <a:rPr lang="en-US" altLang="ja-JP" sz="1200" b="0" dirty="0">
                <a:latin typeface="Meiryo UI" panose="020B0604030504040204" pitchFamily="50" charset="-128"/>
                <a:ea typeface="Meiryo UI" panose="020B0604030504040204" pitchFamily="50" charset="-128"/>
                <a:cs typeface="メイリオ" pitchFamily="50" charset="-128"/>
              </a:rPr>
              <a:t>『11</a:t>
            </a:r>
            <a:r>
              <a:rPr lang="ja-JP" altLang="en-US" sz="1200" b="0" dirty="0">
                <a:latin typeface="Meiryo UI" panose="020B0604030504040204" pitchFamily="50" charset="-128"/>
                <a:ea typeface="Meiryo UI" panose="020B0604030504040204" pitchFamily="50" charset="-128"/>
                <a:cs typeface="メイリオ" pitchFamily="50" charset="-128"/>
              </a:rPr>
              <a:t>～</a:t>
            </a:r>
            <a:r>
              <a:rPr lang="en-US" altLang="ja-JP" sz="1200" b="0" dirty="0">
                <a:latin typeface="Meiryo UI" panose="020B0604030504040204" pitchFamily="50" charset="-128"/>
                <a:ea typeface="Meiryo UI" panose="020B0604030504040204" pitchFamily="50" charset="-128"/>
                <a:cs typeface="メイリオ" pitchFamily="50" charset="-128"/>
              </a:rPr>
              <a:t>30</a:t>
            </a:r>
            <a:r>
              <a:rPr lang="ja-JP" altLang="en-US" sz="1200" b="0" dirty="0">
                <a:latin typeface="Meiryo UI" panose="020B0604030504040204" pitchFamily="50" charset="-128"/>
                <a:ea typeface="Meiryo UI" panose="020B0604030504040204" pitchFamily="50" charset="-128"/>
                <a:cs typeface="メイリオ" pitchFamily="50" charset="-128"/>
              </a:rPr>
              <a:t>歳</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は同項目が</a:t>
            </a:r>
            <a:r>
              <a:rPr lang="en-US" altLang="ja-JP" sz="1200" b="0" dirty="0">
                <a:latin typeface="Meiryo UI" panose="020B0604030504040204" pitchFamily="50" charset="-128"/>
                <a:ea typeface="Meiryo UI" panose="020B0604030504040204" pitchFamily="50" charset="-128"/>
                <a:cs typeface="メイリオ" pitchFamily="50" charset="-128"/>
              </a:rPr>
              <a:t>70</a:t>
            </a:r>
            <a:r>
              <a:rPr lang="ja-JP" altLang="en-US" sz="1200" b="0" dirty="0">
                <a:latin typeface="Meiryo UI" panose="020B0604030504040204" pitchFamily="50" charset="-128"/>
                <a:ea typeface="Meiryo UI" panose="020B0604030504040204" pitchFamily="50" charset="-128"/>
                <a:cs typeface="メイリオ" pitchFamily="50" charset="-128"/>
              </a:rPr>
              <a:t>％程度で大半を占める。</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en-US" altLang="ja-JP" sz="1200" b="0" dirty="0">
                <a:latin typeface="Meiryo UI" panose="020B0604030504040204" pitchFamily="50" charset="-128"/>
                <a:ea typeface="Meiryo UI" panose="020B0604030504040204" pitchFamily="50" charset="-128"/>
                <a:cs typeface="メイリオ" pitchFamily="50" charset="-128"/>
              </a:rPr>
              <a:t>『11</a:t>
            </a:r>
            <a:r>
              <a:rPr lang="ja-JP" altLang="en-US" sz="1200" b="0" dirty="0">
                <a:latin typeface="Meiryo UI" panose="020B0604030504040204" pitchFamily="50" charset="-128"/>
                <a:ea typeface="Meiryo UI" panose="020B0604030504040204" pitchFamily="50" charset="-128"/>
                <a:cs typeface="メイリオ" pitchFamily="50" charset="-128"/>
              </a:rPr>
              <a:t>歳以上</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は年齢が高くなるにつれ、「</a:t>
            </a:r>
            <a:r>
              <a:rPr lang="en-US" altLang="ja-JP" sz="1200" b="0" dirty="0">
                <a:latin typeface="Meiryo UI" panose="020B0604030504040204" pitchFamily="50" charset="-128"/>
                <a:ea typeface="Meiryo UI" panose="020B0604030504040204" pitchFamily="50" charset="-128"/>
                <a:cs typeface="メイリオ" pitchFamily="50" charset="-128"/>
              </a:rPr>
              <a:t>0</a:t>
            </a:r>
            <a:r>
              <a:rPr lang="ja-JP" altLang="en-US" sz="1200" b="0" dirty="0">
                <a:latin typeface="Meiryo UI" panose="020B0604030504040204" pitchFamily="50" charset="-128"/>
                <a:ea typeface="Meiryo UI" panose="020B0604030504040204" pitchFamily="50" charset="-128"/>
                <a:cs typeface="メイリオ" pitchFamily="50" charset="-128"/>
              </a:rPr>
              <a:t>頭」が多くなる傾向。</a:t>
            </a:r>
            <a:r>
              <a:rPr lang="en-US" altLang="ja-JP" sz="1200" b="0" dirty="0">
                <a:latin typeface="Meiryo UI" panose="020B0604030504040204" pitchFamily="50" charset="-128"/>
                <a:ea typeface="Meiryo UI" panose="020B0604030504040204" pitchFamily="50" charset="-128"/>
                <a:cs typeface="メイリオ" pitchFamily="50" charset="-128"/>
              </a:rPr>
              <a:t>『31</a:t>
            </a:r>
            <a:r>
              <a:rPr lang="ja-JP" altLang="en-US" sz="1200" b="0" dirty="0">
                <a:latin typeface="Meiryo UI" panose="020B0604030504040204" pitchFamily="50" charset="-128"/>
                <a:ea typeface="Meiryo UI" panose="020B0604030504040204" pitchFamily="50" charset="-128"/>
                <a:cs typeface="メイリオ" pitchFamily="50" charset="-128"/>
              </a:rPr>
              <a:t>歳以上</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a:t>
            </a:r>
            <a:r>
              <a:rPr lang="en-US" altLang="ja-JP" sz="1200" b="0" dirty="0">
                <a:latin typeface="Meiryo UI" panose="020B0604030504040204" pitchFamily="50" charset="-128"/>
                <a:ea typeface="Meiryo UI" panose="020B0604030504040204" pitchFamily="50" charset="-128"/>
                <a:cs typeface="メイリオ" pitchFamily="50" charset="-128"/>
              </a:rPr>
              <a:t>0</a:t>
            </a:r>
            <a:r>
              <a:rPr lang="ja-JP" altLang="en-US" sz="1200" b="0" dirty="0">
                <a:latin typeface="Meiryo UI" panose="020B0604030504040204" pitchFamily="50" charset="-128"/>
                <a:ea typeface="Meiryo UI" panose="020B0604030504040204" pitchFamily="50" charset="-128"/>
                <a:cs typeface="メイリオ" pitchFamily="50" charset="-128"/>
              </a:rPr>
              <a:t>頭」が</a:t>
            </a:r>
            <a:r>
              <a:rPr lang="en-US" altLang="ja-JP" sz="1200" b="0" dirty="0">
                <a:latin typeface="Meiryo UI" panose="020B0604030504040204" pitchFamily="50" charset="-128"/>
                <a:ea typeface="Meiryo UI" panose="020B0604030504040204" pitchFamily="50" charset="-128"/>
                <a:cs typeface="メイリオ" pitchFamily="50" charset="-128"/>
              </a:rPr>
              <a:t>43</a:t>
            </a:r>
            <a:r>
              <a:rPr lang="ja-JP" altLang="en-US" sz="1200" b="0" dirty="0">
                <a:latin typeface="Meiryo UI" panose="020B0604030504040204" pitchFamily="50" charset="-128"/>
                <a:ea typeface="Meiryo UI" panose="020B0604030504040204" pitchFamily="50" charset="-128"/>
                <a:cs typeface="メイリオ" pitchFamily="50" charset="-128"/>
              </a:rPr>
              <a:t>％を占める。</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en-US" altLang="ja-JP" sz="1200" b="0" dirty="0">
                <a:latin typeface="Meiryo UI" panose="020B0604030504040204" pitchFamily="50" charset="-128"/>
                <a:ea typeface="Meiryo UI" panose="020B0604030504040204" pitchFamily="50" charset="-128"/>
                <a:cs typeface="メイリオ" pitchFamily="50" charset="-128"/>
              </a:rPr>
              <a:t>15</a:t>
            </a:r>
            <a:r>
              <a:rPr lang="ja-JP" altLang="en-US" sz="1200" b="0" dirty="0">
                <a:latin typeface="Meiryo UI" panose="020B0604030504040204" pitchFamily="50" charset="-128"/>
                <a:ea typeface="Meiryo UI" panose="020B0604030504040204" pitchFamily="50" charset="-128"/>
                <a:cs typeface="メイリオ" pitchFamily="50" charset="-128"/>
              </a:rPr>
              <a:t>歳以上の高齢馬飼育者は</a:t>
            </a:r>
            <a:r>
              <a:rPr lang="en-US" altLang="ja-JP" sz="1200" b="0" dirty="0">
                <a:latin typeface="Meiryo UI" panose="020B0604030504040204" pitchFamily="50" charset="-128"/>
                <a:ea typeface="Meiryo UI" panose="020B0604030504040204" pitchFamily="50" charset="-128"/>
                <a:cs typeface="メイリオ" pitchFamily="50" charset="-128"/>
              </a:rPr>
              <a:t>70</a:t>
            </a:r>
            <a:r>
              <a:rPr lang="ja-JP" altLang="en-US" sz="1200" b="0" dirty="0">
                <a:latin typeface="Meiryo UI" panose="020B0604030504040204" pitchFamily="50" charset="-128"/>
                <a:ea typeface="Meiryo UI" panose="020B0604030504040204" pitchFamily="50" charset="-128"/>
                <a:cs typeface="メイリオ" pitchFamily="50" charset="-128"/>
              </a:rPr>
              <a:t>％、</a:t>
            </a:r>
            <a:r>
              <a:rPr lang="en-US" altLang="ja-JP" sz="1200" b="0" dirty="0">
                <a:latin typeface="Meiryo UI" panose="020B0604030504040204" pitchFamily="50" charset="-128"/>
                <a:ea typeface="Meiryo UI" panose="020B0604030504040204" pitchFamily="50" charset="-128"/>
                <a:cs typeface="メイリオ" pitchFamily="50" charset="-128"/>
              </a:rPr>
              <a:t>15</a:t>
            </a:r>
            <a:r>
              <a:rPr lang="ja-JP" altLang="en-US" sz="1200" b="0" dirty="0">
                <a:latin typeface="Meiryo UI" panose="020B0604030504040204" pitchFamily="50" charset="-128"/>
                <a:ea typeface="Meiryo UI" panose="020B0604030504040204" pitchFamily="50" charset="-128"/>
                <a:cs typeface="メイリオ" pitchFamily="50" charset="-128"/>
              </a:rPr>
              <a:t>歳未満の馬飼育者</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高齢馬を飼育していない方</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a:t>
            </a:r>
            <a:r>
              <a:rPr lang="en-US" altLang="ja-JP" sz="1200" b="0" dirty="0">
                <a:latin typeface="Meiryo UI" panose="020B0604030504040204" pitchFamily="50" charset="-128"/>
                <a:ea typeface="Meiryo UI" panose="020B0604030504040204" pitchFamily="50" charset="-128"/>
                <a:cs typeface="メイリオ" pitchFamily="50" charset="-128"/>
              </a:rPr>
              <a:t>30</a:t>
            </a:r>
            <a:r>
              <a:rPr lang="ja-JP" altLang="en-US" sz="1200" b="0" dirty="0">
                <a:latin typeface="Meiryo UI" panose="020B0604030504040204" pitchFamily="50" charset="-128"/>
                <a:ea typeface="Meiryo UI" panose="020B0604030504040204" pitchFamily="50" charset="-128"/>
                <a:cs typeface="メイリオ" pitchFamily="50" charset="-128"/>
              </a:rPr>
              <a:t>％であった。</a:t>
            </a:r>
            <a:br>
              <a:rPr lang="en-US" altLang="ja-JP" sz="1200" b="0" dirty="0">
                <a:latin typeface="Meiryo UI" panose="020B0604030504040204" pitchFamily="50" charset="-128"/>
                <a:ea typeface="Meiryo UI" panose="020B0604030504040204" pitchFamily="50" charset="-128"/>
                <a:cs typeface="メイリオ" pitchFamily="50" charset="-128"/>
              </a:rPr>
            </a:br>
            <a:r>
              <a:rPr lang="en-US" altLang="ja-JP" sz="1200" b="0" dirty="0">
                <a:latin typeface="Meiryo UI" panose="020B0604030504040204" pitchFamily="50" charset="-128"/>
                <a:ea typeface="Meiryo UI" panose="020B0604030504040204" pitchFamily="50" charset="-128"/>
                <a:cs typeface="メイリオ" pitchFamily="50" charset="-128"/>
              </a:rPr>
              <a:t>(Q9</a:t>
            </a:r>
            <a:r>
              <a:rPr lang="ja-JP" altLang="en-US" sz="1200" b="0" dirty="0">
                <a:latin typeface="Meiryo UI" panose="020B0604030504040204" pitchFamily="50" charset="-128"/>
                <a:ea typeface="Meiryo UI" panose="020B0604030504040204" pitchFamily="50" charset="-128"/>
                <a:cs typeface="メイリオ" pitchFamily="50" charset="-128"/>
              </a:rPr>
              <a:t>、</a:t>
            </a:r>
            <a:r>
              <a:rPr lang="en-US" altLang="ja-JP" sz="1200" b="0" dirty="0">
                <a:latin typeface="Meiryo UI" panose="020B0604030504040204" pitchFamily="50" charset="-128"/>
                <a:ea typeface="Meiryo UI" panose="020B0604030504040204" pitchFamily="50" charset="-128"/>
                <a:cs typeface="メイリオ" pitchFamily="50" charset="-128"/>
              </a:rPr>
              <a:t>Q13</a:t>
            </a:r>
            <a:r>
              <a:rPr lang="ja-JP" altLang="en-US" sz="1200" b="0" dirty="0">
                <a:latin typeface="Meiryo UI" panose="020B0604030504040204" pitchFamily="50" charset="-128"/>
                <a:ea typeface="Meiryo UI" panose="020B0604030504040204" pitchFamily="50" charset="-128"/>
                <a:cs typeface="メイリオ" pitchFamily="50" charset="-128"/>
              </a:rPr>
              <a:t>の分岐割合</a:t>
            </a:r>
            <a:r>
              <a:rPr lang="en-US" altLang="ja-JP" sz="1200" b="0" dirty="0">
                <a:latin typeface="Meiryo UI" panose="020B0604030504040204" pitchFamily="50" charset="-128"/>
                <a:ea typeface="Meiryo UI" panose="020B0604030504040204" pitchFamily="50" charset="-128"/>
                <a:cs typeface="メイリオ" pitchFamily="50" charset="-128"/>
              </a:rPr>
              <a:t>)</a:t>
            </a:r>
          </a:p>
        </p:txBody>
      </p:sp>
      <p:sp>
        <p:nvSpPr>
          <p:cNvPr id="4" name="テキスト ボックス 3">
            <a:extLst>
              <a:ext uri="{FF2B5EF4-FFF2-40B4-BE49-F238E27FC236}">
                <a16:creationId xmlns:a16="http://schemas.microsoft.com/office/drawing/2014/main" id="{BA5502F4-0B1E-593E-7252-1FD5244F0F2C}"/>
              </a:ext>
            </a:extLst>
          </p:cNvPr>
          <p:cNvSpPr txBox="1"/>
          <p:nvPr/>
        </p:nvSpPr>
        <p:spPr>
          <a:xfrm>
            <a:off x="5364088" y="4482486"/>
            <a:ext cx="3249190" cy="215444"/>
          </a:xfrm>
          <a:prstGeom prst="rect">
            <a:avLst/>
          </a:prstGeom>
          <a:noFill/>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未満の時は参考値　　</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未満は数値非表示</a:t>
            </a:r>
            <a:r>
              <a:rPr kumimoji="1" lang="ja-JP" altLang="en-US" sz="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p:txBody>
      </p:sp>
      <p:sp>
        <p:nvSpPr>
          <p:cNvPr id="7" name="正方形/長方形 6">
            <a:extLst>
              <a:ext uri="{FF2B5EF4-FFF2-40B4-BE49-F238E27FC236}">
                <a16:creationId xmlns:a16="http://schemas.microsoft.com/office/drawing/2014/main" id="{939255DF-D483-57A8-9C13-325DDA691EE5}"/>
              </a:ext>
            </a:extLst>
          </p:cNvPr>
          <p:cNvSpPr/>
          <p:nvPr/>
        </p:nvSpPr>
        <p:spPr>
          <a:xfrm>
            <a:off x="4067944" y="2710902"/>
            <a:ext cx="1242874" cy="108475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矢印コネクタ 10">
            <a:extLst>
              <a:ext uri="{FF2B5EF4-FFF2-40B4-BE49-F238E27FC236}">
                <a16:creationId xmlns:a16="http://schemas.microsoft.com/office/drawing/2014/main" id="{7900F17B-7D73-A5BC-7842-DBDC2B8094B9}"/>
              </a:ext>
            </a:extLst>
          </p:cNvPr>
          <p:cNvCxnSpPr/>
          <p:nvPr/>
        </p:nvCxnSpPr>
        <p:spPr>
          <a:xfrm>
            <a:off x="2967925" y="2710903"/>
            <a:ext cx="206814" cy="1152128"/>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2ED0D707-1793-BB62-E3B1-7B9FA8BA5A60}"/>
              </a:ext>
            </a:extLst>
          </p:cNvPr>
          <p:cNvSpPr/>
          <p:nvPr/>
        </p:nvSpPr>
        <p:spPr>
          <a:xfrm>
            <a:off x="3563888" y="3863031"/>
            <a:ext cx="701569" cy="36027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a:extLst>
              <a:ext uri="{FF2B5EF4-FFF2-40B4-BE49-F238E27FC236}">
                <a16:creationId xmlns:a16="http://schemas.microsoft.com/office/drawing/2014/main" id="{88952CE7-B9EE-34BA-BB22-E87A09573A8D}"/>
              </a:ext>
            </a:extLst>
          </p:cNvPr>
          <p:cNvPicPr>
            <a:picLocks noChangeAspect="1"/>
          </p:cNvPicPr>
          <p:nvPr/>
        </p:nvPicPr>
        <p:blipFill>
          <a:blip r:embed="rId3"/>
          <a:stretch>
            <a:fillRect/>
          </a:stretch>
        </p:blipFill>
        <p:spPr>
          <a:xfrm>
            <a:off x="2616384" y="4481245"/>
            <a:ext cx="3864712" cy="2306607"/>
          </a:xfrm>
          <a:prstGeom prst="rect">
            <a:avLst/>
          </a:prstGeom>
        </p:spPr>
      </p:pic>
      <p:sp>
        <p:nvSpPr>
          <p:cNvPr id="8" name="テキスト ボックス 7">
            <a:extLst>
              <a:ext uri="{FF2B5EF4-FFF2-40B4-BE49-F238E27FC236}">
                <a16:creationId xmlns:a16="http://schemas.microsoft.com/office/drawing/2014/main" id="{48C28D2C-148B-3E4D-2570-AAE3DD42FA02}"/>
              </a:ext>
            </a:extLst>
          </p:cNvPr>
          <p:cNvSpPr txBox="1"/>
          <p:nvPr/>
        </p:nvSpPr>
        <p:spPr>
          <a:xfrm>
            <a:off x="4878772" y="5608999"/>
            <a:ext cx="829028" cy="246221"/>
          </a:xfrm>
          <a:prstGeom prst="rect">
            <a:avLst/>
          </a:prstGeom>
          <a:noFill/>
        </p:spPr>
        <p:txBody>
          <a:bodyPr wrap="square" rtlCol="0">
            <a:spAutoFit/>
          </a:bodyPr>
          <a:lstStyle/>
          <a:p>
            <a:r>
              <a:rPr kumimoji="1" lang="en-US" altLang="ja-JP" sz="1000" b="0" dirty="0">
                <a:solidFill>
                  <a:schemeClr val="tx1">
                    <a:lumMod val="75000"/>
                    <a:lumOff val="25000"/>
                  </a:schemeClr>
                </a:solidFill>
                <a:latin typeface="Meiryo UI" panose="020B0604030504040204" pitchFamily="50" charset="-128"/>
                <a:ea typeface="Meiryo UI" panose="020B0604030504040204" pitchFamily="50" charset="-128"/>
              </a:rPr>
              <a:t>(n</a:t>
            </a:r>
            <a:r>
              <a:rPr lang="en-US" altLang="ja-JP" sz="1000" b="0" dirty="0">
                <a:solidFill>
                  <a:schemeClr val="tx1">
                    <a:lumMod val="75000"/>
                    <a:lumOff val="25000"/>
                  </a:schemeClr>
                </a:solidFill>
                <a:latin typeface="Meiryo UI" panose="020B0604030504040204" pitchFamily="50" charset="-128"/>
                <a:ea typeface="Meiryo UI" panose="020B0604030504040204" pitchFamily="50" charset="-128"/>
              </a:rPr>
              <a:t>=650)</a:t>
            </a:r>
            <a:endParaRPr kumimoji="1" lang="ja-JP" altLang="en-US" sz="1000" b="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0AF1ED8-6A60-CC8C-2EE2-0F3E069DE507}"/>
              </a:ext>
            </a:extLst>
          </p:cNvPr>
          <p:cNvSpPr txBox="1"/>
          <p:nvPr/>
        </p:nvSpPr>
        <p:spPr>
          <a:xfrm>
            <a:off x="4878772" y="6083434"/>
            <a:ext cx="829028" cy="246221"/>
          </a:xfrm>
          <a:prstGeom prst="rect">
            <a:avLst/>
          </a:prstGeom>
          <a:noFill/>
        </p:spPr>
        <p:txBody>
          <a:bodyPr wrap="square" rtlCol="0">
            <a:spAutoFit/>
          </a:bodyPr>
          <a:lstStyle/>
          <a:p>
            <a:r>
              <a:rPr kumimoji="1" lang="en-US" altLang="ja-JP" sz="1000" b="0" dirty="0">
                <a:solidFill>
                  <a:schemeClr val="tx1">
                    <a:lumMod val="75000"/>
                    <a:lumOff val="25000"/>
                  </a:schemeClr>
                </a:solidFill>
                <a:latin typeface="Meiryo UI" panose="020B0604030504040204" pitchFamily="50" charset="-128"/>
                <a:ea typeface="Meiryo UI" panose="020B0604030504040204" pitchFamily="50" charset="-128"/>
              </a:rPr>
              <a:t>(n</a:t>
            </a:r>
            <a:r>
              <a:rPr lang="en-US" altLang="ja-JP" sz="1000" b="0" dirty="0">
                <a:solidFill>
                  <a:schemeClr val="tx1">
                    <a:lumMod val="75000"/>
                    <a:lumOff val="25000"/>
                  </a:schemeClr>
                </a:solidFill>
                <a:latin typeface="Meiryo UI" panose="020B0604030504040204" pitchFamily="50" charset="-128"/>
                <a:ea typeface="Meiryo UI" panose="020B0604030504040204" pitchFamily="50" charset="-128"/>
              </a:rPr>
              <a:t>=278)</a:t>
            </a:r>
            <a:endParaRPr kumimoji="1" lang="ja-JP" altLang="en-US" sz="1000" b="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アーチ 9">
            <a:extLst>
              <a:ext uri="{FF2B5EF4-FFF2-40B4-BE49-F238E27FC236}">
                <a16:creationId xmlns:a16="http://schemas.microsoft.com/office/drawing/2014/main" id="{30CA8403-E99A-0D7B-8E7A-B81C42C98CEE}"/>
              </a:ext>
            </a:extLst>
          </p:cNvPr>
          <p:cNvSpPr/>
          <p:nvPr/>
        </p:nvSpPr>
        <p:spPr>
          <a:xfrm rot="2261893" flipV="1">
            <a:off x="2906673" y="4741111"/>
            <a:ext cx="1798171" cy="1824074"/>
          </a:xfrm>
          <a:prstGeom prst="blockArc">
            <a:avLst>
              <a:gd name="adj1" fmla="val 14122351"/>
              <a:gd name="adj2" fmla="val 7749608"/>
              <a:gd name="adj3" fmla="val 50000"/>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3" name="テキスト プレースホルダー 3">
            <a:extLst>
              <a:ext uri="{FF2B5EF4-FFF2-40B4-BE49-F238E27FC236}">
                <a16:creationId xmlns:a16="http://schemas.microsoft.com/office/drawing/2014/main" id="{CC40FF21-7EBB-DD55-D349-A4FCC5AC2C06}"/>
              </a:ext>
            </a:extLst>
          </p:cNvPr>
          <p:cNvSpPr txBox="1">
            <a:spLocks/>
          </p:cNvSpPr>
          <p:nvPr/>
        </p:nvSpPr>
        <p:spPr bwMode="auto">
          <a:xfrm>
            <a:off x="359668" y="4707413"/>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Q9</a:t>
            </a:r>
            <a:r>
              <a:rPr lang="ja-JP" altLang="en-US" sz="800" b="0" kern="0" dirty="0">
                <a:latin typeface="Meiryo UI" panose="020B0604030504040204" pitchFamily="50" charset="-128"/>
                <a:ea typeface="Meiryo UI" panose="020B0604030504040204" pitchFamily="50" charset="-128"/>
              </a:rPr>
              <a:t>の分岐</a:t>
            </a:r>
            <a:r>
              <a:rPr lang="en-US" altLang="ja-JP" sz="800" b="0" kern="0" dirty="0">
                <a:latin typeface="Meiryo UI" panose="020B0604030504040204" pitchFamily="50" charset="-128"/>
                <a:ea typeface="Meiryo UI" panose="020B0604030504040204" pitchFamily="50" charset="-128"/>
              </a:rPr>
              <a:t>.</a:t>
            </a:r>
            <a:r>
              <a:rPr lang="ja-JP" altLang="en-US" sz="800" b="0" kern="0" dirty="0">
                <a:latin typeface="Meiryo UI" panose="020B0604030504040204" pitchFamily="50" charset="-128"/>
                <a:ea typeface="Meiryo UI" panose="020B0604030504040204" pitchFamily="50" charset="-128"/>
              </a:rPr>
              <a:t>　飼育馬の</a:t>
            </a:r>
            <a:r>
              <a:rPr lang="en-US" altLang="ja-JP" sz="800" b="0" kern="0" dirty="0">
                <a:latin typeface="Meiryo UI" panose="020B0604030504040204" pitchFamily="50" charset="-128"/>
                <a:ea typeface="Meiryo UI" panose="020B0604030504040204" pitchFamily="50" charset="-128"/>
              </a:rPr>
              <a:t>15</a:t>
            </a:r>
            <a:r>
              <a:rPr lang="ja-JP" altLang="en-US" sz="800" b="0" kern="0" dirty="0">
                <a:latin typeface="Meiryo UI" panose="020B0604030504040204" pitchFamily="50" charset="-128"/>
                <a:ea typeface="Meiryo UI" panose="020B0604030504040204" pitchFamily="50" charset="-128"/>
              </a:rPr>
              <a:t>歳以上未満の割合</a:t>
            </a:r>
          </a:p>
        </p:txBody>
      </p:sp>
      <p:sp>
        <p:nvSpPr>
          <p:cNvPr id="17" name="正方形/長方形 16">
            <a:extLst>
              <a:ext uri="{FF2B5EF4-FFF2-40B4-BE49-F238E27FC236}">
                <a16:creationId xmlns:a16="http://schemas.microsoft.com/office/drawing/2014/main" id="{720A6A2A-5C49-F2B4-53D0-B575DE79FD9A}"/>
              </a:ext>
            </a:extLst>
          </p:cNvPr>
          <p:cNvSpPr>
            <a:spLocks noChangeArrowheads="1"/>
          </p:cNvSpPr>
          <p:nvPr/>
        </p:nvSpPr>
        <p:spPr bwMode="auto">
          <a:xfrm>
            <a:off x="5668890" y="49417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en-US" altLang="ja-JP" sz="800" b="0" dirty="0">
                <a:latin typeface="Meiryo UI" panose="020B0604030504040204" pitchFamily="50" charset="-128"/>
                <a:ea typeface="Meiryo UI" panose="020B0604030504040204" pitchFamily="50" charset="-128"/>
              </a:rPr>
              <a:t>n=</a:t>
            </a:r>
            <a:r>
              <a:rPr lang="ja-JP" altLang="en-US" sz="800" b="0" dirty="0">
                <a:latin typeface="Meiryo UI" panose="020B0604030504040204" pitchFamily="50" charset="-128"/>
                <a:ea typeface="Meiryo UI" panose="020B0604030504040204" pitchFamily="50" charset="-128"/>
              </a:rPr>
              <a:t>（回答頭数ベース）（単位：％）</a:t>
            </a:r>
            <a:endParaRPr lang="en-US" altLang="ja-JP" sz="800" b="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64878009-A43B-5EAE-8483-CD94FA8500A9}"/>
              </a:ext>
            </a:extLst>
          </p:cNvPr>
          <p:cNvSpPr>
            <a:spLocks noChangeArrowheads="1"/>
          </p:cNvSpPr>
          <p:nvPr/>
        </p:nvSpPr>
        <p:spPr bwMode="auto">
          <a:xfrm>
            <a:off x="5669876" y="5157772"/>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928</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5960944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番号プレースホルダー 2"/>
          <p:cNvSpPr>
            <a:spLocks noGrp="1"/>
          </p:cNvSpPr>
          <p:nvPr>
            <p:ph type="sldNum" sz="quarter" idx="29"/>
          </p:nvPr>
        </p:nvSpPr>
        <p:spPr>
          <a:xfrm>
            <a:off x="7007225" y="6656388"/>
            <a:ext cx="2133600" cy="207962"/>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7B154230-6D7F-43E0-A14F-558C1AA55155}" type="slidenum">
              <a:rPr lang="en-US" altLang="ja-JP" sz="800" b="0" smtClean="0">
                <a:latin typeface="Arial" panose="020B0604020202020204" pitchFamily="34" charset="0"/>
                <a:ea typeface="ＭＳ Ｐゴシック" panose="020B0600070205080204" pitchFamily="50" charset="-128"/>
              </a:rPr>
              <a:pPr>
                <a:spcBef>
                  <a:spcPct val="0"/>
                </a:spcBef>
              </a:pPr>
              <a:t>17</a:t>
            </a:fld>
            <a:endParaRPr lang="en-US" altLang="ja-JP" sz="800" b="0" dirty="0">
              <a:latin typeface="Arial" panose="020B0604020202020204" pitchFamily="34" charset="0"/>
              <a:ea typeface="ＭＳ Ｐゴシック" panose="020B0600070205080204" pitchFamily="50" charset="-128"/>
            </a:endParaRPr>
          </a:p>
        </p:txBody>
      </p:sp>
      <p:sp>
        <p:nvSpPr>
          <p:cNvPr id="5" name="正方形/長方形 4"/>
          <p:cNvSpPr/>
          <p:nvPr/>
        </p:nvSpPr>
        <p:spPr>
          <a:xfrm>
            <a:off x="0" y="3429000"/>
            <a:ext cx="7884368" cy="720725"/>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defRPr/>
            </a:pPr>
            <a:r>
              <a:rPr lang="en-US" altLang="ja-JP" sz="2400" b="0" dirty="0">
                <a:solidFill>
                  <a:schemeClr val="tx1"/>
                </a:solidFill>
                <a:latin typeface="Meiryo UI" panose="020B0604030504040204" pitchFamily="50" charset="-128"/>
                <a:ea typeface="Meiryo UI" panose="020B0604030504040204" pitchFamily="50" charset="-128"/>
              </a:rPr>
              <a:t>2.15</a:t>
            </a:r>
            <a:r>
              <a:rPr lang="ja-JP" altLang="en-US" sz="2400" b="0" dirty="0">
                <a:solidFill>
                  <a:schemeClr val="tx1"/>
                </a:solidFill>
                <a:latin typeface="Meiryo UI" panose="020B0604030504040204" pitchFamily="50" charset="-128"/>
                <a:ea typeface="Meiryo UI" panose="020B0604030504040204" pitchFamily="50" charset="-128"/>
              </a:rPr>
              <a:t>歳以上の高齢馬の健康管理と疾病予防に関する調査</a:t>
            </a:r>
            <a:endParaRPr lang="en-US" altLang="ja-JP" sz="2400" b="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02713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A7BA1-0A8E-00D0-77E0-7D0A99ACC470}"/>
            </a:ext>
          </a:extLst>
        </p:cNvPr>
        <p:cNvGrpSpPr/>
        <p:nvPr/>
      </p:nvGrpSpPr>
      <p:grpSpPr>
        <a:xfrm>
          <a:off x="0" y="0"/>
          <a:ext cx="0" cy="0"/>
          <a:chOff x="0" y="0"/>
          <a:chExt cx="0" cy="0"/>
        </a:xfrm>
      </p:grpSpPr>
      <p:pic>
        <p:nvPicPr>
          <p:cNvPr id="2" name="図 1">
            <a:extLst>
              <a:ext uri="{FF2B5EF4-FFF2-40B4-BE49-F238E27FC236}">
                <a16:creationId xmlns:a16="http://schemas.microsoft.com/office/drawing/2014/main" id="{71CEB6B5-4089-F048-3D52-42D8C61F1401}"/>
              </a:ext>
            </a:extLst>
          </p:cNvPr>
          <p:cNvPicPr>
            <a:picLocks noChangeAspect="1"/>
          </p:cNvPicPr>
          <p:nvPr/>
        </p:nvPicPr>
        <p:blipFill>
          <a:blip r:embed="rId2"/>
          <a:stretch>
            <a:fillRect/>
          </a:stretch>
        </p:blipFill>
        <p:spPr>
          <a:xfrm>
            <a:off x="756572" y="1705390"/>
            <a:ext cx="7759083" cy="4969582"/>
          </a:xfrm>
          <a:prstGeom prst="rect">
            <a:avLst/>
          </a:prstGeom>
        </p:spPr>
      </p:pic>
      <p:sp>
        <p:nvSpPr>
          <p:cNvPr id="6" name="タイトル 5">
            <a:extLst>
              <a:ext uri="{FF2B5EF4-FFF2-40B4-BE49-F238E27FC236}">
                <a16:creationId xmlns:a16="http://schemas.microsoft.com/office/drawing/2014/main" id="{141139A6-19EF-06FF-C86C-2E1ABC3FDAD9}"/>
              </a:ext>
            </a:extLst>
          </p:cNvPr>
          <p:cNvSpPr>
            <a:spLocks noGrp="1"/>
          </p:cNvSpPr>
          <p:nvPr>
            <p:ph type="title"/>
          </p:nvPr>
        </p:nvSpPr>
        <p:spPr/>
        <p:txBody>
          <a:bodyPr/>
          <a:lstStyle/>
          <a:p>
            <a:r>
              <a:rPr kumimoji="1" lang="ja-JP" altLang="en-US" dirty="0"/>
              <a:t>老化現象の徴候</a:t>
            </a:r>
          </a:p>
        </p:txBody>
      </p:sp>
      <p:sp>
        <p:nvSpPr>
          <p:cNvPr id="19" name="テキスト プレースホルダー 3">
            <a:extLst>
              <a:ext uri="{FF2B5EF4-FFF2-40B4-BE49-F238E27FC236}">
                <a16:creationId xmlns:a16="http://schemas.microsoft.com/office/drawing/2014/main" id="{C1191EB3-D450-D3BD-C022-10E0E6531B57}"/>
              </a:ext>
            </a:extLst>
          </p:cNvPr>
          <p:cNvSpPr txBox="1">
            <a:spLocks/>
          </p:cNvSpPr>
          <p:nvPr/>
        </p:nvSpPr>
        <p:spPr bwMode="auto">
          <a:xfrm>
            <a:off x="359668" y="1477252"/>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Q9</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〈15</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歳以上の高齢馬飼育者ベース</a:t>
            </a:r>
            <a:r>
              <a:rPr lang="en-US" altLang="ja-JP" sz="800" b="0" kern="0" dirty="0">
                <a:solidFill>
                  <a:srgbClr val="000000"/>
                </a:solidFill>
                <a:latin typeface="Meiryo UI" panose="020B0604030504040204" pitchFamily="50" charset="-128"/>
                <a:ea typeface="Meiryo UI" panose="020B0604030504040204" pitchFamily="50" charset="-128"/>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あなたの飼育馬が若馬と比較して認められる老化現象の徴候についてお伺いします。（複数回答可）</a:t>
            </a:r>
          </a:p>
        </p:txBody>
      </p:sp>
      <p:sp>
        <p:nvSpPr>
          <p:cNvPr id="14" name="正方形/長方形 12">
            <a:extLst>
              <a:ext uri="{FF2B5EF4-FFF2-40B4-BE49-F238E27FC236}">
                <a16:creationId xmlns:a16="http://schemas.microsoft.com/office/drawing/2014/main" id="{9D8C67A8-B01B-0A5F-A42A-ECCD50B22EC9}"/>
              </a:ext>
            </a:extLst>
          </p:cNvPr>
          <p:cNvSpPr>
            <a:spLocks noChangeArrowheads="1"/>
          </p:cNvSpPr>
          <p:nvPr/>
        </p:nvSpPr>
        <p:spPr bwMode="auto">
          <a:xfrm>
            <a:off x="5938696" y="1506270"/>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n=15</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5" name="テキスト ボックス 4">
            <a:extLst>
              <a:ext uri="{FF2B5EF4-FFF2-40B4-BE49-F238E27FC236}">
                <a16:creationId xmlns:a16="http://schemas.microsoft.com/office/drawing/2014/main" id="{7F7FBDD7-3C89-ECDE-3361-8318915EBDF0}"/>
              </a:ext>
            </a:extLst>
          </p:cNvPr>
          <p:cNvSpPr txBox="1"/>
          <p:nvPr/>
        </p:nvSpPr>
        <p:spPr>
          <a:xfrm>
            <a:off x="96838" y="458916"/>
            <a:ext cx="893921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老化現象の徴候は、「関節の硬直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関節の柔軟性の欠如」が</a:t>
            </a:r>
            <a:r>
              <a:rPr lang="en-US" altLang="ja-JP" sz="1200" b="0" dirty="0">
                <a:latin typeface="Meiryo UI" panose="020B0604030504040204" pitchFamily="50" charset="-128"/>
                <a:ea typeface="Meiryo UI" panose="020B0604030504040204" pitchFamily="50" charset="-128"/>
                <a:cs typeface="メイリオ" pitchFamily="50" charset="-128"/>
              </a:rPr>
              <a:t>49</a:t>
            </a:r>
            <a:r>
              <a:rPr lang="ja-JP" altLang="en-US" sz="1200" b="0" dirty="0">
                <a:latin typeface="Meiryo UI" panose="020B0604030504040204" pitchFamily="50" charset="-128"/>
                <a:ea typeface="Meiryo UI" panose="020B0604030504040204" pitchFamily="50" charset="-128"/>
                <a:cs typeface="メイリオ" pitchFamily="50" charset="-128"/>
              </a:rPr>
              <a:t>％、次いで「凹背」が</a:t>
            </a:r>
            <a:r>
              <a:rPr lang="en-US" altLang="ja-JP" sz="1200" b="0" dirty="0">
                <a:latin typeface="Meiryo UI" panose="020B0604030504040204" pitchFamily="50" charset="-128"/>
                <a:ea typeface="Meiryo UI" panose="020B0604030504040204" pitchFamily="50" charset="-128"/>
                <a:cs typeface="メイリオ" pitchFamily="50" charset="-128"/>
              </a:rPr>
              <a:t>47</a:t>
            </a:r>
            <a:r>
              <a:rPr lang="ja-JP" altLang="en-US" sz="1200" b="0" dirty="0">
                <a:latin typeface="Meiryo UI" panose="020B0604030504040204" pitchFamily="50" charset="-128"/>
                <a:ea typeface="Meiryo UI" panose="020B0604030504040204" pitchFamily="50" charset="-128"/>
                <a:cs typeface="メイリオ" pitchFamily="50" charset="-128"/>
              </a:rPr>
              <a:t>％で続く。</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軽種馬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zh-TW" altLang="en-US" sz="1200" b="0" dirty="0">
                <a:latin typeface="Meiryo UI" panose="020B0604030504040204" pitchFamily="50" charset="-128"/>
                <a:ea typeface="Meiryo UI" panose="020B0604030504040204" pitchFamily="50" charset="-128"/>
                <a:cs typeface="メイリオ" pitchFamily="50" charset="-128"/>
              </a:rPr>
              <a:t>乗系馬（中間種</a:t>
            </a:r>
            <a:r>
              <a:rPr lang="ja-JP" altLang="en-US" sz="1200" b="0" dirty="0">
                <a:latin typeface="Meiryo UI" panose="020B0604030504040204" pitchFamily="50" charset="-128"/>
                <a:ea typeface="Meiryo UI" panose="020B0604030504040204" pitchFamily="50" charset="-128"/>
                <a:cs typeface="メイリオ" pitchFamily="50" charset="-128"/>
              </a:rPr>
              <a:t>）</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は両項目に加え「刺毛の増加」で特に老化現象を感じている様子。</a:t>
            </a:r>
            <a:r>
              <a:rPr lang="en-US" altLang="ja-JP" sz="1200" b="0" dirty="0">
                <a:latin typeface="Meiryo UI" panose="020B0604030504040204" pitchFamily="50" charset="-128"/>
                <a:ea typeface="Meiryo UI" panose="020B0604030504040204" pitchFamily="50" charset="-128"/>
                <a:cs typeface="メイリオ" pitchFamily="50" charset="-128"/>
              </a:rPr>
              <a:t> 『</a:t>
            </a:r>
            <a:r>
              <a:rPr lang="ja-JP" altLang="en-US" sz="1200" b="0" dirty="0">
                <a:latin typeface="Meiryo UI" panose="020B0604030504040204" pitchFamily="50" charset="-128"/>
                <a:ea typeface="Meiryo UI" panose="020B0604030504040204" pitchFamily="50" charset="-128"/>
                <a:cs typeface="メイリオ" pitchFamily="50" charset="-128"/>
              </a:rPr>
              <a:t>軽種馬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は老化現象を感じる項目が他の馬の種類に比べて多い印象。 </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ばん系馬（重種）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は「下唇の垂れ下がり」「筋緊張の低下」が全体よりも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用途でみると、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は「関節の硬直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関節の柔軟性の欠如」が全体よりも</a:t>
            </a:r>
            <a:r>
              <a:rPr lang="en-US" altLang="ja-JP" sz="1200" b="0" dirty="0">
                <a:latin typeface="Meiryo UI" panose="020B0604030504040204" pitchFamily="50" charset="-128"/>
                <a:ea typeface="Meiryo UI" panose="020B0604030504040204" pitchFamily="50" charset="-128"/>
                <a:cs typeface="メイリオ" pitchFamily="50" charset="-128"/>
              </a:rPr>
              <a:t>20pt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4" name="正方形/長方形 3">
            <a:extLst>
              <a:ext uri="{FF2B5EF4-FFF2-40B4-BE49-F238E27FC236}">
                <a16:creationId xmlns:a16="http://schemas.microsoft.com/office/drawing/2014/main" id="{A5B64943-7CAE-CA6F-5C9C-0E3DD0EC16CB}"/>
              </a:ext>
            </a:extLst>
          </p:cNvPr>
          <p:cNvSpPr/>
          <p:nvPr/>
        </p:nvSpPr>
        <p:spPr>
          <a:xfrm>
            <a:off x="2915816" y="1695636"/>
            <a:ext cx="1132401" cy="2146648"/>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365769C5-A935-C14C-503E-EC8E904740E4}"/>
              </a:ext>
            </a:extLst>
          </p:cNvPr>
          <p:cNvSpPr/>
          <p:nvPr/>
        </p:nvSpPr>
        <p:spPr>
          <a:xfrm>
            <a:off x="2925678" y="3851186"/>
            <a:ext cx="1681833" cy="26805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E3687EF3-7A6D-F9AC-C5FC-26E2516892A2}"/>
              </a:ext>
            </a:extLst>
          </p:cNvPr>
          <p:cNvSpPr/>
          <p:nvPr/>
        </p:nvSpPr>
        <p:spPr>
          <a:xfrm>
            <a:off x="5154476" y="4110123"/>
            <a:ext cx="1113159" cy="14228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13FF5C21-17DE-3A08-1EA2-8F9779D7EA1A}"/>
              </a:ext>
            </a:extLst>
          </p:cNvPr>
          <p:cNvSpPr/>
          <p:nvPr/>
        </p:nvSpPr>
        <p:spPr>
          <a:xfrm>
            <a:off x="4627236" y="3852246"/>
            <a:ext cx="2741230" cy="14436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8DCB44E9-5185-E404-7AF9-3D80AF465255}"/>
              </a:ext>
            </a:extLst>
          </p:cNvPr>
          <p:cNvSpPr/>
          <p:nvPr/>
        </p:nvSpPr>
        <p:spPr>
          <a:xfrm>
            <a:off x="2915817" y="5561622"/>
            <a:ext cx="581985" cy="14672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06687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a:xfrm>
            <a:off x="98425" y="11113"/>
            <a:ext cx="8229600" cy="404812"/>
          </a:xfrm>
        </p:spPr>
        <p:txBody>
          <a:bodyPr/>
          <a:lstStyle/>
          <a:p>
            <a:r>
              <a:rPr lang="ja-JP" altLang="en-US" dirty="0"/>
              <a:t>目次</a:t>
            </a:r>
          </a:p>
        </p:txBody>
      </p:sp>
      <p:sp>
        <p:nvSpPr>
          <p:cNvPr id="18435" name="スライド番号プレースホルダー 2"/>
          <p:cNvSpPr>
            <a:spLocks noGrp="1"/>
          </p:cNvSpPr>
          <p:nvPr>
            <p:ph type="sldNum" sz="quarter" idx="29"/>
          </p:nvPr>
        </p:nvSpPr>
        <p:spPr>
          <a:xfrm>
            <a:off x="7002463" y="6654800"/>
            <a:ext cx="2133600" cy="196850"/>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E7CC61B2-CF53-4FAE-AE02-F5F2F76C895B}" type="slidenum">
              <a:rPr lang="en-US" altLang="ja-JP" sz="800" b="0" smtClean="0">
                <a:latin typeface="Arial" panose="020B0604020202020204" pitchFamily="34" charset="0"/>
                <a:ea typeface="ＭＳ Ｐゴシック" panose="020B0600070205080204" pitchFamily="50" charset="-128"/>
              </a:rPr>
              <a:pPr>
                <a:spcBef>
                  <a:spcPct val="0"/>
                </a:spcBef>
              </a:pPr>
              <a:t>1</a:t>
            </a:fld>
            <a:endParaRPr lang="en-US" altLang="ja-JP" sz="800" b="0" dirty="0">
              <a:latin typeface="Arial" panose="020B0604020202020204" pitchFamily="34" charset="0"/>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2CE57DC2-ADBB-BCD0-CF83-FF00A6048FE6}"/>
              </a:ext>
            </a:extLst>
          </p:cNvPr>
          <p:cNvSpPr txBox="1"/>
          <p:nvPr/>
        </p:nvSpPr>
        <p:spPr>
          <a:xfrm>
            <a:off x="755576" y="474345"/>
            <a:ext cx="7272808" cy="5078313"/>
          </a:xfrm>
          <a:prstGeom prst="rect">
            <a:avLst/>
          </a:prstGeom>
          <a:noFill/>
        </p:spPr>
        <p:txBody>
          <a:bodyPr wrap="square" rtlCol="0">
            <a:spAutoFit/>
          </a:bodyPr>
          <a:lstStyle/>
          <a:p>
            <a:pPr algn="r"/>
            <a:r>
              <a:rPr kumimoji="1" lang="ja-JP" altLang="en-US" b="0" u="sng" dirty="0">
                <a:latin typeface="Meiryo UI" panose="020B0604030504040204" pitchFamily="50" charset="-128"/>
                <a:ea typeface="Meiryo UI" panose="020B0604030504040204" pitchFamily="50" charset="-128"/>
              </a:rPr>
              <a:t>調査概要</a:t>
            </a:r>
            <a:r>
              <a:rPr kumimoji="1" lang="en-US" altLang="ja-JP" b="0" u="sng" dirty="0">
                <a:latin typeface="Meiryo UI" panose="020B0604030504040204" pitchFamily="50" charset="-128"/>
                <a:ea typeface="Meiryo UI" panose="020B0604030504040204" pitchFamily="50" charset="-128"/>
              </a:rPr>
              <a:t>					   P2</a:t>
            </a:r>
          </a:p>
          <a:p>
            <a:endParaRPr kumimoji="1" lang="en-US" altLang="ja-JP" b="0" u="sng" dirty="0">
              <a:latin typeface="Meiryo UI" panose="020B0604030504040204" pitchFamily="50" charset="-128"/>
              <a:ea typeface="Meiryo UI" panose="020B0604030504040204" pitchFamily="50" charset="-128"/>
            </a:endParaRPr>
          </a:p>
          <a:p>
            <a:pPr algn="r"/>
            <a:r>
              <a:rPr kumimoji="1" lang="en-US" altLang="ja-JP" b="0" u="sng" dirty="0">
                <a:latin typeface="Meiryo UI" panose="020B0604030504040204" pitchFamily="50" charset="-128"/>
                <a:ea typeface="Meiryo UI" panose="020B0604030504040204" pitchFamily="50" charset="-128"/>
              </a:rPr>
              <a:t>Summary					   P4</a:t>
            </a:r>
            <a:endParaRPr lang="en-US" altLang="ja-JP" b="0" u="sng" dirty="0">
              <a:latin typeface="Meiryo UI" panose="020B0604030504040204" pitchFamily="50" charset="-128"/>
              <a:ea typeface="Meiryo UI" panose="020B0604030504040204" pitchFamily="50" charset="-128"/>
            </a:endParaRPr>
          </a:p>
          <a:p>
            <a:endParaRPr kumimoji="1" lang="en-US" altLang="ja-JP" b="0" dirty="0">
              <a:latin typeface="Meiryo UI" panose="020B0604030504040204" pitchFamily="50" charset="-128"/>
              <a:ea typeface="Meiryo UI" panose="020B0604030504040204" pitchFamily="50" charset="-128"/>
            </a:endParaRPr>
          </a:p>
          <a:p>
            <a:r>
              <a:rPr kumimoji="1" lang="ja-JP" altLang="en-US" b="0" dirty="0">
                <a:latin typeface="Meiryo UI" panose="020B0604030504040204" pitchFamily="50" charset="-128"/>
                <a:ea typeface="Meiryo UI" panose="020B0604030504040204" pitchFamily="50" charset="-128"/>
              </a:rPr>
              <a:t>＜調査結果詳細＞</a:t>
            </a:r>
            <a:endParaRPr kumimoji="1" lang="en-US" altLang="ja-JP" b="0" dirty="0">
              <a:latin typeface="Meiryo UI" panose="020B0604030504040204" pitchFamily="50" charset="-128"/>
              <a:ea typeface="Meiryo UI" panose="020B0604030504040204" pitchFamily="50" charset="-128"/>
            </a:endParaRPr>
          </a:p>
          <a:p>
            <a:endParaRPr kumimoji="1" lang="en-US" altLang="ja-JP" b="0" u="sng" dirty="0">
              <a:latin typeface="Meiryo UI" panose="020B0604030504040204" pitchFamily="50" charset="-128"/>
              <a:ea typeface="Meiryo UI" panose="020B0604030504040204" pitchFamily="50" charset="-128"/>
            </a:endParaRPr>
          </a:p>
          <a:p>
            <a:pPr algn="dist">
              <a:tabLst>
                <a:tab pos="5646738" algn="l"/>
                <a:tab pos="6099175" algn="l"/>
              </a:tabLst>
            </a:pPr>
            <a:r>
              <a:rPr kumimoji="1" lang="en-US" altLang="ja-JP" b="0" u="sng" dirty="0">
                <a:latin typeface="Meiryo UI" panose="020B0604030504040204" pitchFamily="50" charset="-128"/>
                <a:ea typeface="Meiryo UI" panose="020B0604030504040204" pitchFamily="50" charset="-128"/>
              </a:rPr>
              <a:t>1.</a:t>
            </a:r>
            <a:r>
              <a:rPr kumimoji="1" lang="ja-JP" altLang="en-US" b="0" u="sng" dirty="0">
                <a:latin typeface="Meiryo UI" panose="020B0604030504040204" pitchFamily="50" charset="-128"/>
                <a:ea typeface="Meiryo UI" panose="020B0604030504040204" pitchFamily="50" charset="-128"/>
              </a:rPr>
              <a:t>飼育馬の飼育概要                                          　　 </a:t>
            </a:r>
            <a:r>
              <a:rPr lang="en-US" altLang="ja-JP" b="0" u="sng" dirty="0">
                <a:latin typeface="Meiryo UI" panose="020B0604030504040204" pitchFamily="50" charset="-128"/>
                <a:ea typeface="Meiryo UI" panose="020B0604030504040204" pitchFamily="50" charset="-128"/>
              </a:rPr>
              <a:t>P9</a:t>
            </a:r>
            <a:endParaRPr kumimoji="1" lang="zh-TW" altLang="en-US" b="0" u="sng" dirty="0">
              <a:latin typeface="Meiryo UI" panose="020B0604030504040204" pitchFamily="50" charset="-128"/>
              <a:ea typeface="Meiryo UI" panose="020B0604030504040204" pitchFamily="50" charset="-128"/>
            </a:endParaRPr>
          </a:p>
          <a:p>
            <a:endParaRPr kumimoji="1" lang="en-US" altLang="ja-JP" b="0" u="sng" dirty="0">
              <a:latin typeface="Meiryo UI" panose="020B0604030504040204" pitchFamily="50" charset="-128"/>
              <a:ea typeface="Meiryo UI" panose="020B0604030504040204" pitchFamily="50" charset="-128"/>
            </a:endParaRPr>
          </a:p>
          <a:p>
            <a:pPr algn="dist" defTabSz="939800">
              <a:tabLst>
                <a:tab pos="5113338" algn="l"/>
              </a:tabLst>
            </a:pPr>
            <a:r>
              <a:rPr kumimoji="1" lang="en-US" altLang="ja-JP" b="0" u="sng" dirty="0">
                <a:latin typeface="Meiryo UI" panose="020B0604030504040204" pitchFamily="50" charset="-128"/>
                <a:ea typeface="Meiryo UI" panose="020B0604030504040204" pitchFamily="50" charset="-128"/>
              </a:rPr>
              <a:t>2.</a:t>
            </a:r>
            <a:r>
              <a:rPr lang="en-US" altLang="ja-JP" b="0" u="sng" dirty="0">
                <a:latin typeface="Meiryo UI" panose="020B0604030504040204" pitchFamily="50" charset="-128"/>
                <a:ea typeface="Meiryo UI" panose="020B0604030504040204" pitchFamily="50" charset="-128"/>
              </a:rPr>
              <a:t>15</a:t>
            </a:r>
            <a:r>
              <a:rPr lang="ja-JP" altLang="en-US" b="0" u="sng" dirty="0">
                <a:latin typeface="Meiryo UI" panose="020B0604030504040204" pitchFamily="50" charset="-128"/>
                <a:ea typeface="Meiryo UI" panose="020B0604030504040204" pitchFamily="50" charset="-128"/>
              </a:rPr>
              <a:t>歳以上の高齢馬の健康管理と疾病予防に関する調査　</a:t>
            </a:r>
            <a:r>
              <a:rPr lang="en-US" altLang="ja-JP" b="0" u="sng" dirty="0">
                <a:latin typeface="Meiryo UI" panose="020B0604030504040204" pitchFamily="50" charset="-128"/>
                <a:ea typeface="Meiryo UI" panose="020B0604030504040204" pitchFamily="50" charset="-128"/>
              </a:rPr>
              <a:t>P17</a:t>
            </a:r>
            <a:r>
              <a:rPr lang="ja-JP" altLang="en-US" b="0" u="sng" dirty="0">
                <a:latin typeface="Meiryo UI" panose="020B0604030504040204" pitchFamily="50" charset="-128"/>
                <a:ea typeface="Meiryo UI" panose="020B0604030504040204" pitchFamily="50" charset="-128"/>
              </a:rPr>
              <a:t>　　　　　　　　　　　　　　　</a:t>
            </a:r>
            <a:endParaRPr kumimoji="1" lang="en-US" altLang="ja-JP" b="0" u="sng" dirty="0">
              <a:latin typeface="Meiryo UI" panose="020B0604030504040204" pitchFamily="50" charset="-128"/>
              <a:ea typeface="Meiryo UI" panose="020B0604030504040204" pitchFamily="50" charset="-128"/>
            </a:endParaRPr>
          </a:p>
          <a:p>
            <a:endParaRPr lang="en-US" altLang="ja-JP" b="0" u="sng" dirty="0">
              <a:latin typeface="Meiryo UI" panose="020B0604030504040204" pitchFamily="50" charset="-128"/>
              <a:ea typeface="Meiryo UI" panose="020B0604030504040204" pitchFamily="50" charset="-128"/>
            </a:endParaRPr>
          </a:p>
          <a:p>
            <a:r>
              <a:rPr lang="en-US" altLang="ja-JP" b="0" u="sng" dirty="0">
                <a:latin typeface="Meiryo UI" panose="020B0604030504040204" pitchFamily="50" charset="-128"/>
                <a:ea typeface="Meiryo UI" panose="020B0604030504040204" pitchFamily="50" charset="-128"/>
              </a:rPr>
              <a:t>3.</a:t>
            </a:r>
            <a:r>
              <a:rPr lang="ja-JP" altLang="en-US" b="0" u="sng" dirty="0">
                <a:latin typeface="Meiryo UI" panose="020B0604030504040204" pitchFamily="50" charset="-128"/>
                <a:ea typeface="Meiryo UI" panose="020B0604030504040204" pitchFamily="50" charset="-128"/>
              </a:rPr>
              <a:t>飼育している馬の健康管理と疾病予防対策　　　　　　　　　　　　　　　　</a:t>
            </a:r>
            <a:r>
              <a:rPr lang="en-US" altLang="ja-JP" b="0" u="sng" dirty="0">
                <a:latin typeface="Meiryo UI" panose="020B0604030504040204" pitchFamily="50" charset="-128"/>
                <a:ea typeface="Meiryo UI" panose="020B0604030504040204" pitchFamily="50" charset="-128"/>
              </a:rPr>
              <a:t>P24</a:t>
            </a:r>
            <a:r>
              <a:rPr lang="ja-JP" altLang="en-US" b="0" u="sng" dirty="0">
                <a:latin typeface="Meiryo UI" panose="020B0604030504040204" pitchFamily="50" charset="-128"/>
                <a:ea typeface="Meiryo UI" panose="020B0604030504040204" pitchFamily="50" charset="-128"/>
              </a:rPr>
              <a:t>　</a:t>
            </a:r>
            <a:r>
              <a:rPr kumimoji="1" lang="ja-JP" altLang="en-US" b="0" u="sng" dirty="0">
                <a:latin typeface="Meiryo UI" panose="020B0604030504040204" pitchFamily="50" charset="-128"/>
                <a:ea typeface="Meiryo UI" panose="020B0604030504040204" pitchFamily="50" charset="-128"/>
              </a:rPr>
              <a:t>                                    　　　　　</a:t>
            </a:r>
            <a:endParaRPr lang="en-US" altLang="ja-JP" b="0" u="sng" dirty="0">
              <a:latin typeface="Meiryo UI" panose="020B0604030504040204" pitchFamily="50" charset="-128"/>
              <a:ea typeface="Meiryo UI" panose="020B0604030504040204" pitchFamily="50" charset="-128"/>
            </a:endParaRPr>
          </a:p>
          <a:p>
            <a:endParaRPr kumimoji="1" lang="en-US" altLang="ja-JP" b="0" u="sng" dirty="0">
              <a:latin typeface="Meiryo UI" panose="020B0604030504040204" pitchFamily="50" charset="-128"/>
              <a:ea typeface="Meiryo UI" panose="020B0604030504040204" pitchFamily="50" charset="-128"/>
            </a:endParaRPr>
          </a:p>
          <a:p>
            <a:pPr algn="dist"/>
            <a:r>
              <a:rPr kumimoji="1" lang="en-US" altLang="ja-JP" b="0" u="sng" dirty="0">
                <a:latin typeface="Meiryo UI" panose="020B0604030504040204" pitchFamily="50" charset="-128"/>
                <a:ea typeface="Meiryo UI" panose="020B0604030504040204" pitchFamily="50" charset="-128"/>
              </a:rPr>
              <a:t>4.</a:t>
            </a:r>
            <a:r>
              <a:rPr kumimoji="1" lang="ja-JP" altLang="en-US" b="0" u="sng" dirty="0">
                <a:latin typeface="Meiryo UI" panose="020B0604030504040204" pitchFamily="50" charset="-128"/>
                <a:ea typeface="Meiryo UI" panose="020B0604030504040204" pitchFamily="50" charset="-128"/>
              </a:rPr>
              <a:t>意見・要望</a:t>
            </a:r>
            <a:r>
              <a:rPr lang="ja-JP" altLang="en-US" b="0" u="sng" dirty="0">
                <a:latin typeface="Meiryo UI" panose="020B0604030504040204" pitchFamily="50" charset="-128"/>
                <a:ea typeface="Meiryo UI" panose="020B0604030504040204" pitchFamily="50" charset="-128"/>
              </a:rPr>
              <a:t>　　　</a:t>
            </a:r>
            <a:r>
              <a:rPr kumimoji="1" lang="ja-JP" altLang="en-US" b="0" u="sng" dirty="0">
                <a:latin typeface="Meiryo UI" panose="020B0604030504040204" pitchFamily="50" charset="-128"/>
                <a:ea typeface="Meiryo UI" panose="020B0604030504040204" pitchFamily="50" charset="-128"/>
              </a:rPr>
              <a:t>                       　　　　　　　　　　　　　　　　　　　　Ｐ</a:t>
            </a:r>
            <a:r>
              <a:rPr lang="en-US" altLang="ja-JP" b="0" u="sng" dirty="0">
                <a:latin typeface="Meiryo UI" panose="020B0604030504040204" pitchFamily="50" charset="-128"/>
                <a:ea typeface="Meiryo UI" panose="020B0604030504040204" pitchFamily="50" charset="-128"/>
              </a:rPr>
              <a:t>33</a:t>
            </a:r>
            <a:endParaRPr kumimoji="1" lang="en-US" altLang="ja-JP" b="0" u="sng" dirty="0">
              <a:latin typeface="Meiryo UI" panose="020B0604030504040204" pitchFamily="50" charset="-128"/>
              <a:ea typeface="Meiryo UI" panose="020B0604030504040204" pitchFamily="50" charset="-128"/>
            </a:endParaRPr>
          </a:p>
          <a:p>
            <a:pPr algn="dist">
              <a:tabLst>
                <a:tab pos="5646738" algn="l"/>
              </a:tabLst>
            </a:pPr>
            <a:endParaRPr kumimoji="1" lang="en-US" altLang="ja-JP" b="0" u="sng" dirty="0">
              <a:latin typeface="Meiryo UI" panose="020B0604030504040204" pitchFamily="50" charset="-128"/>
              <a:ea typeface="Meiryo UI" panose="020B0604030504040204" pitchFamily="50" charset="-128"/>
            </a:endParaRPr>
          </a:p>
          <a:p>
            <a:pPr algn="dist"/>
            <a:r>
              <a:rPr lang="en-US" altLang="ja-JP" b="0" u="sng" dirty="0">
                <a:latin typeface="Meiryo UI" panose="020B0604030504040204" pitchFamily="50" charset="-128"/>
                <a:ea typeface="Meiryo UI" panose="020B0604030504040204" pitchFamily="50" charset="-128"/>
              </a:rPr>
              <a:t>5.</a:t>
            </a:r>
            <a:r>
              <a:rPr kumimoji="1" lang="en-US" altLang="ja-JP" b="0" u="sng" dirty="0">
                <a:latin typeface="Meiryo UI" panose="020B0604030504040204" pitchFamily="50" charset="-128"/>
                <a:ea typeface="Meiryo UI" panose="020B0604030504040204" pitchFamily="50" charset="-128"/>
              </a:rPr>
              <a:t> 2016</a:t>
            </a:r>
            <a:r>
              <a:rPr kumimoji="1" lang="ja-JP" altLang="en-US" b="0" u="sng" dirty="0">
                <a:latin typeface="Meiryo UI" panose="020B0604030504040204" pitchFamily="50" charset="-128"/>
                <a:ea typeface="Meiryo UI" panose="020B0604030504040204" pitchFamily="50" charset="-128"/>
              </a:rPr>
              <a:t>年度～</a:t>
            </a:r>
            <a:r>
              <a:rPr kumimoji="1" lang="en-US" altLang="ja-JP" b="0" u="sng" dirty="0">
                <a:latin typeface="Meiryo UI" panose="020B0604030504040204" pitchFamily="50" charset="-128"/>
                <a:ea typeface="Meiryo UI" panose="020B0604030504040204" pitchFamily="50" charset="-128"/>
              </a:rPr>
              <a:t>2024</a:t>
            </a:r>
            <a:r>
              <a:rPr kumimoji="1" lang="ja-JP" altLang="en-US" b="0" u="sng" dirty="0">
                <a:latin typeface="Meiryo UI" panose="020B0604030504040204" pitchFamily="50" charset="-128"/>
                <a:ea typeface="Meiryo UI" panose="020B0604030504040204" pitchFamily="50" charset="-128"/>
              </a:rPr>
              <a:t>年度　種類・用途・導入元・年齢把握 </a:t>
            </a:r>
            <a:r>
              <a:rPr lang="en-US" altLang="ja-JP" b="0" u="sng" dirty="0">
                <a:latin typeface="Meiryo UI" panose="020B0604030504040204" pitchFamily="50" charset="-128"/>
                <a:ea typeface="Meiryo UI" panose="020B0604030504040204" pitchFamily="50" charset="-128"/>
              </a:rPr>
              <a:t>P35</a:t>
            </a:r>
          </a:p>
          <a:p>
            <a:endParaRPr lang="en-US" altLang="ja-JP" b="0" u="sng" dirty="0">
              <a:latin typeface="Meiryo UI" panose="020B0604030504040204" pitchFamily="50" charset="-128"/>
              <a:ea typeface="Meiryo UI" panose="020B0604030504040204" pitchFamily="50" charset="-128"/>
            </a:endParaRPr>
          </a:p>
          <a:p>
            <a:pPr algn="dist"/>
            <a:r>
              <a:rPr lang="en-US" altLang="ja-JP" b="0" u="sng" dirty="0">
                <a:latin typeface="Meiryo UI" panose="020B0604030504040204" pitchFamily="50" charset="-128"/>
                <a:ea typeface="Meiryo UI" panose="020B0604030504040204" pitchFamily="50" charset="-128"/>
              </a:rPr>
              <a:t>6.</a:t>
            </a:r>
            <a:r>
              <a:rPr kumimoji="1" lang="en-US" altLang="ja-JP" b="0" u="sng" dirty="0">
                <a:latin typeface="Meiryo UI" panose="020B0604030504040204" pitchFamily="50" charset="-128"/>
                <a:ea typeface="Meiryo UI" panose="020B0604030504040204" pitchFamily="50" charset="-128"/>
              </a:rPr>
              <a:t> Appendix</a:t>
            </a:r>
            <a:r>
              <a:rPr kumimoji="1" lang="ja-JP" altLang="en-US" b="0" u="sng" dirty="0">
                <a:latin typeface="Meiryo UI" panose="020B0604030504040204" pitchFamily="50" charset="-128"/>
                <a:ea typeface="Meiryo UI" panose="020B0604030504040204" pitchFamily="50" charset="-128"/>
              </a:rPr>
              <a:t>　　　　　　　　　　　　　　　　　　　　　　　　　　　　　</a:t>
            </a:r>
            <a:r>
              <a:rPr lang="en-US" altLang="ja-JP" b="0" u="sng" dirty="0">
                <a:latin typeface="Meiryo UI" panose="020B0604030504040204" pitchFamily="50" charset="-128"/>
                <a:ea typeface="Meiryo UI" panose="020B0604030504040204" pitchFamily="50" charset="-128"/>
              </a:rPr>
              <a:t>P39</a:t>
            </a:r>
          </a:p>
          <a:p>
            <a:endParaRPr kumimoji="1" lang="en-US" altLang="ja-JP" b="0" u="sng" dirty="0">
              <a:latin typeface="Meiryo UI" panose="020B0604030504040204" pitchFamily="50" charset="-128"/>
              <a:ea typeface="Meiryo UI" panose="020B0604030504040204" pitchFamily="50"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A3222-6E4D-AF8E-23E5-FC05D7CDCBB9}"/>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BBE6E4E2-CD84-E35E-AAC2-55BD7815025F}"/>
              </a:ext>
            </a:extLst>
          </p:cNvPr>
          <p:cNvPicPr>
            <a:picLocks noChangeAspect="1"/>
          </p:cNvPicPr>
          <p:nvPr/>
        </p:nvPicPr>
        <p:blipFill>
          <a:blip r:embed="rId2"/>
          <a:stretch>
            <a:fillRect/>
          </a:stretch>
        </p:blipFill>
        <p:spPr>
          <a:xfrm>
            <a:off x="418846" y="1746145"/>
            <a:ext cx="8078680" cy="4725675"/>
          </a:xfrm>
          <a:prstGeom prst="rect">
            <a:avLst/>
          </a:prstGeom>
        </p:spPr>
      </p:pic>
      <p:sp>
        <p:nvSpPr>
          <p:cNvPr id="6" name="タイトル 5">
            <a:extLst>
              <a:ext uri="{FF2B5EF4-FFF2-40B4-BE49-F238E27FC236}">
                <a16:creationId xmlns:a16="http://schemas.microsoft.com/office/drawing/2014/main" id="{0E7315F7-1508-1A84-45B9-E1E47AF0C560}"/>
              </a:ext>
            </a:extLst>
          </p:cNvPr>
          <p:cNvSpPr>
            <a:spLocks noGrp="1"/>
          </p:cNvSpPr>
          <p:nvPr>
            <p:ph type="title"/>
          </p:nvPr>
        </p:nvSpPr>
        <p:spPr/>
        <p:txBody>
          <a:bodyPr/>
          <a:lstStyle/>
          <a:p>
            <a:r>
              <a:rPr kumimoji="1" lang="ja-JP" altLang="en-US" dirty="0"/>
              <a:t>高齢馬で認められる臨床症状</a:t>
            </a:r>
          </a:p>
        </p:txBody>
      </p:sp>
      <p:sp>
        <p:nvSpPr>
          <p:cNvPr id="19" name="テキスト プレースホルダー 3">
            <a:extLst>
              <a:ext uri="{FF2B5EF4-FFF2-40B4-BE49-F238E27FC236}">
                <a16:creationId xmlns:a16="http://schemas.microsoft.com/office/drawing/2014/main" id="{BF20D82C-65D1-1A31-173E-381DEB88C423}"/>
              </a:ext>
            </a:extLst>
          </p:cNvPr>
          <p:cNvSpPr txBox="1">
            <a:spLocks/>
          </p:cNvSpPr>
          <p:nvPr/>
        </p:nvSpPr>
        <p:spPr bwMode="auto">
          <a:xfrm>
            <a:off x="359668" y="1477252"/>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Q10</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〈15</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歳以上の高齢馬飼育者ベース</a:t>
            </a:r>
            <a:r>
              <a:rPr lang="en-US" altLang="ja-JP" sz="800" b="0" kern="0" dirty="0">
                <a:solidFill>
                  <a:srgbClr val="000000"/>
                </a:solidFill>
                <a:latin typeface="Meiryo UI" panose="020B0604030504040204" pitchFamily="50" charset="-128"/>
                <a:ea typeface="Meiryo UI" panose="020B0604030504040204" pitchFamily="50" charset="-128"/>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現在、若い馬と比較して高齢馬で認められる臨床症状についてお伺いします。（複数回答可）</a:t>
            </a:r>
          </a:p>
        </p:txBody>
      </p:sp>
      <p:sp>
        <p:nvSpPr>
          <p:cNvPr id="14" name="正方形/長方形 12">
            <a:extLst>
              <a:ext uri="{FF2B5EF4-FFF2-40B4-BE49-F238E27FC236}">
                <a16:creationId xmlns:a16="http://schemas.microsoft.com/office/drawing/2014/main" id="{4C1BB6E5-FD06-BEC6-033C-A14D96A5C34E}"/>
              </a:ext>
            </a:extLst>
          </p:cNvPr>
          <p:cNvSpPr>
            <a:spLocks noChangeArrowheads="1"/>
          </p:cNvSpPr>
          <p:nvPr/>
        </p:nvSpPr>
        <p:spPr bwMode="auto">
          <a:xfrm>
            <a:off x="5938696" y="1506270"/>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 15</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2" name="テキスト ボックス 1">
            <a:extLst>
              <a:ext uri="{FF2B5EF4-FFF2-40B4-BE49-F238E27FC236}">
                <a16:creationId xmlns:a16="http://schemas.microsoft.com/office/drawing/2014/main" id="{EB960697-48B2-1F8F-40E8-ABC978582C52}"/>
              </a:ext>
            </a:extLst>
          </p:cNvPr>
          <p:cNvSpPr txBox="1"/>
          <p:nvPr/>
        </p:nvSpPr>
        <p:spPr>
          <a:xfrm>
            <a:off x="96838" y="458916"/>
            <a:ext cx="904716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高齢馬で認められる臨床症状は、「筋肉量の減少」が</a:t>
            </a:r>
            <a:r>
              <a:rPr lang="en-US" altLang="ja-JP" sz="1200" b="0" dirty="0">
                <a:latin typeface="Meiryo UI" panose="020B0604030504040204" pitchFamily="50" charset="-128"/>
                <a:ea typeface="Meiryo UI" panose="020B0604030504040204" pitchFamily="50" charset="-128"/>
                <a:cs typeface="メイリオ" pitchFamily="50" charset="-128"/>
              </a:rPr>
              <a:t>60</a:t>
            </a:r>
            <a:r>
              <a:rPr lang="ja-JP" altLang="en-US" sz="1200" b="0" dirty="0">
                <a:latin typeface="Meiryo UI" panose="020B0604030504040204" pitchFamily="50" charset="-128"/>
                <a:ea typeface="Meiryo UI" panose="020B0604030504040204" pitchFamily="50" charset="-128"/>
                <a:cs typeface="メイリオ" pitchFamily="50" charset="-128"/>
              </a:rPr>
              <a:t>％で最も高く、次いで「運動能力の低下」が</a:t>
            </a:r>
            <a:r>
              <a:rPr lang="en-US" altLang="ja-JP" sz="1200" b="0" dirty="0">
                <a:latin typeface="Meiryo UI" panose="020B0604030504040204" pitchFamily="50" charset="-128"/>
                <a:ea typeface="Meiryo UI" panose="020B0604030504040204" pitchFamily="50" charset="-128"/>
                <a:cs typeface="メイリオ" pitchFamily="50" charset="-128"/>
              </a:rPr>
              <a:t>48</a:t>
            </a:r>
            <a:r>
              <a:rPr lang="ja-JP" altLang="en-US" sz="1200" b="0" dirty="0">
                <a:latin typeface="Meiryo UI" panose="020B0604030504040204" pitchFamily="50" charset="-128"/>
                <a:ea typeface="Meiryo UI" panose="020B0604030504040204" pitchFamily="50" charset="-128"/>
                <a:cs typeface="メイリオ" pitchFamily="50" charset="-128"/>
              </a:rPr>
              <a:t>％で続く。</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zh-TW" altLang="en-US" sz="1200" b="0" dirty="0">
                <a:latin typeface="Meiryo UI" panose="020B0604030504040204" pitchFamily="50" charset="-128"/>
                <a:ea typeface="Meiryo UI" panose="020B0604030504040204" pitchFamily="50" charset="-128"/>
                <a:cs typeface="メイリオ" pitchFamily="50" charset="-128"/>
              </a:rPr>
              <a:t>乗系馬（中間種）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は「筋肉量の減少」「運動能力の低下」が全体よりも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また、</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ばん系馬（重種）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は「体重の減少」「食欲減退」が全体よりも高い結果。</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施設の種類でみると、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農場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や</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個人</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は他の属性と比較して低い項目が多い。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5" name="正方形/長方形 4">
            <a:extLst>
              <a:ext uri="{FF2B5EF4-FFF2-40B4-BE49-F238E27FC236}">
                <a16:creationId xmlns:a16="http://schemas.microsoft.com/office/drawing/2014/main" id="{66463DBF-118E-47BC-DE35-64C5A123A79F}"/>
              </a:ext>
            </a:extLst>
          </p:cNvPr>
          <p:cNvSpPr/>
          <p:nvPr/>
        </p:nvSpPr>
        <p:spPr>
          <a:xfrm>
            <a:off x="2277607" y="1713390"/>
            <a:ext cx="572126" cy="2272934"/>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43D4659E-083B-75A3-4DD1-6404B7315654}"/>
              </a:ext>
            </a:extLst>
          </p:cNvPr>
          <p:cNvSpPr/>
          <p:nvPr/>
        </p:nvSpPr>
        <p:spPr>
          <a:xfrm>
            <a:off x="2268728" y="4110956"/>
            <a:ext cx="581986" cy="12531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73D3F5CB-EEEE-8278-14F7-54747A6A9C75}"/>
              </a:ext>
            </a:extLst>
          </p:cNvPr>
          <p:cNvSpPr/>
          <p:nvPr/>
        </p:nvSpPr>
        <p:spPr>
          <a:xfrm>
            <a:off x="2843808" y="4227843"/>
            <a:ext cx="298651" cy="12531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A5F3D127-F34E-8CE0-8580-7B3A712592F4}"/>
              </a:ext>
            </a:extLst>
          </p:cNvPr>
          <p:cNvSpPr/>
          <p:nvPr/>
        </p:nvSpPr>
        <p:spPr>
          <a:xfrm>
            <a:off x="4255594" y="4228337"/>
            <a:ext cx="298651" cy="12531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538CB919-0BEE-86F0-9827-7F5D4DDE269C}"/>
              </a:ext>
            </a:extLst>
          </p:cNvPr>
          <p:cNvSpPr/>
          <p:nvPr/>
        </p:nvSpPr>
        <p:spPr>
          <a:xfrm>
            <a:off x="2276621" y="6109046"/>
            <a:ext cx="573109" cy="22960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8F4CC9DF-45AC-BF47-1EE2-4E5B12BF4A85}"/>
              </a:ext>
            </a:extLst>
          </p:cNvPr>
          <p:cNvSpPr/>
          <p:nvPr/>
        </p:nvSpPr>
        <p:spPr>
          <a:xfrm>
            <a:off x="2889181" y="6219556"/>
            <a:ext cx="2499565" cy="11910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BC4378CA-3760-B578-CA63-73A4A1330EAA}"/>
              </a:ext>
            </a:extLst>
          </p:cNvPr>
          <p:cNvSpPr/>
          <p:nvPr/>
        </p:nvSpPr>
        <p:spPr>
          <a:xfrm>
            <a:off x="3974983" y="6105737"/>
            <a:ext cx="271501" cy="12531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64966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2666F-81B3-F9F8-B2E9-7B5E4ADEC86E}"/>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6F29A222-ED9A-2BB9-9969-A09F4A1F3FDE}"/>
              </a:ext>
            </a:extLst>
          </p:cNvPr>
          <p:cNvPicPr>
            <a:picLocks noChangeAspect="1"/>
          </p:cNvPicPr>
          <p:nvPr/>
        </p:nvPicPr>
        <p:blipFill>
          <a:blip r:embed="rId2"/>
          <a:stretch>
            <a:fillRect/>
          </a:stretch>
        </p:blipFill>
        <p:spPr>
          <a:xfrm>
            <a:off x="371949" y="1864937"/>
            <a:ext cx="8419470" cy="4713235"/>
          </a:xfrm>
          <a:prstGeom prst="rect">
            <a:avLst/>
          </a:prstGeom>
        </p:spPr>
      </p:pic>
      <p:sp>
        <p:nvSpPr>
          <p:cNvPr id="6" name="タイトル 5">
            <a:extLst>
              <a:ext uri="{FF2B5EF4-FFF2-40B4-BE49-F238E27FC236}">
                <a16:creationId xmlns:a16="http://schemas.microsoft.com/office/drawing/2014/main" id="{7463E096-4449-FAE2-73D1-B5131DDDED00}"/>
              </a:ext>
            </a:extLst>
          </p:cNvPr>
          <p:cNvSpPr>
            <a:spLocks noGrp="1"/>
          </p:cNvSpPr>
          <p:nvPr>
            <p:ph type="title"/>
          </p:nvPr>
        </p:nvSpPr>
        <p:spPr/>
        <p:txBody>
          <a:bodyPr/>
          <a:lstStyle/>
          <a:p>
            <a:r>
              <a:rPr kumimoji="1" lang="ja-JP" altLang="en-US" dirty="0"/>
              <a:t>臨床症状があった例</a:t>
            </a:r>
          </a:p>
        </p:txBody>
      </p:sp>
      <p:sp>
        <p:nvSpPr>
          <p:cNvPr id="19" name="テキスト プレースホルダー 3">
            <a:extLst>
              <a:ext uri="{FF2B5EF4-FFF2-40B4-BE49-F238E27FC236}">
                <a16:creationId xmlns:a16="http://schemas.microsoft.com/office/drawing/2014/main" id="{21BA51CC-4C9C-49B0-861D-4BA27D38E4C9}"/>
              </a:ext>
            </a:extLst>
          </p:cNvPr>
          <p:cNvSpPr txBox="1">
            <a:spLocks/>
          </p:cNvSpPr>
          <p:nvPr/>
        </p:nvSpPr>
        <p:spPr bwMode="auto">
          <a:xfrm>
            <a:off x="359668" y="1477252"/>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Q11-1</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lang="en-US" altLang="ja-JP" sz="800" b="0" kern="0" dirty="0">
                <a:solidFill>
                  <a:srgbClr val="000000"/>
                </a:solidFill>
                <a:latin typeface="Meiryo UI" panose="020B0604030504040204" pitchFamily="50" charset="-128"/>
                <a:ea typeface="Meiryo UI" panose="020B0604030504040204" pitchFamily="50" charset="-128"/>
              </a:rPr>
              <a:t>〈</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15</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歳以上の高齢馬飼育者ベース</a:t>
            </a:r>
            <a:r>
              <a:rPr lang="en-US" altLang="ja-JP" sz="800" b="0" kern="0" dirty="0">
                <a:solidFill>
                  <a:srgbClr val="000000"/>
                </a:solidFill>
                <a:latin typeface="Meiryo UI" panose="020B0604030504040204" pitchFamily="50" charset="-128"/>
                <a:ea typeface="Meiryo UI" panose="020B0604030504040204" pitchFamily="50" charset="-128"/>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過去１年間で何らかの臨床症状があった例と獣医師の診療の有無についてお伺いします。（複数回答可）</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該当する</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2">
            <a:extLst>
              <a:ext uri="{FF2B5EF4-FFF2-40B4-BE49-F238E27FC236}">
                <a16:creationId xmlns:a16="http://schemas.microsoft.com/office/drawing/2014/main" id="{E7C9CC8A-395A-B9DE-2699-3D95AE9FE746}"/>
              </a:ext>
            </a:extLst>
          </p:cNvPr>
          <p:cNvSpPr>
            <a:spLocks noChangeArrowheads="1"/>
          </p:cNvSpPr>
          <p:nvPr/>
        </p:nvSpPr>
        <p:spPr bwMode="auto">
          <a:xfrm>
            <a:off x="5938696" y="1722294"/>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 15</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2" name="テキスト ボックス 1">
            <a:extLst>
              <a:ext uri="{FF2B5EF4-FFF2-40B4-BE49-F238E27FC236}">
                <a16:creationId xmlns:a16="http://schemas.microsoft.com/office/drawing/2014/main" id="{13EE27E1-D718-7AA9-6E09-7D6FD9C7D7E9}"/>
              </a:ext>
            </a:extLst>
          </p:cNvPr>
          <p:cNvSpPr txBox="1"/>
          <p:nvPr/>
        </p:nvSpPr>
        <p:spPr>
          <a:xfrm>
            <a:off x="96838" y="458916"/>
            <a:ext cx="8939212" cy="1141439"/>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臨床症状があった例は、「疝痛」が最も高く</a:t>
            </a:r>
            <a:r>
              <a:rPr lang="en-US" altLang="ja-JP" sz="1200" b="0" dirty="0">
                <a:latin typeface="Meiryo UI" panose="020B0604030504040204" pitchFamily="50" charset="-128"/>
                <a:ea typeface="Meiryo UI" panose="020B0604030504040204" pitchFamily="50" charset="-128"/>
                <a:cs typeface="メイリオ" pitchFamily="50" charset="-128"/>
              </a:rPr>
              <a:t>49</a:t>
            </a:r>
            <a:r>
              <a:rPr lang="ja-JP" altLang="en-US" sz="1200" b="0" dirty="0">
                <a:latin typeface="Meiryo UI" panose="020B0604030504040204" pitchFamily="50" charset="-128"/>
                <a:ea typeface="Meiryo UI" panose="020B0604030504040204" pitchFamily="50" charset="-128"/>
                <a:cs typeface="メイリオ" pitchFamily="50" charset="-128"/>
              </a:rPr>
              <a:t>％で、次いで「跛行」が</a:t>
            </a:r>
            <a:r>
              <a:rPr lang="en-US" altLang="ja-JP" sz="1200" b="0" dirty="0">
                <a:latin typeface="Meiryo UI" panose="020B0604030504040204" pitchFamily="50" charset="-128"/>
                <a:ea typeface="Meiryo UI" panose="020B0604030504040204" pitchFamily="50" charset="-128"/>
                <a:cs typeface="メイリオ" pitchFamily="50" charset="-128"/>
              </a:rPr>
              <a:t>46</a:t>
            </a:r>
            <a:r>
              <a:rPr lang="ja-JP" altLang="en-US" sz="1200" b="0" dirty="0">
                <a:latin typeface="Meiryo UI" panose="020B0604030504040204" pitchFamily="50" charset="-128"/>
                <a:ea typeface="Meiryo UI" panose="020B0604030504040204" pitchFamily="50" charset="-128"/>
                <a:cs typeface="メイリオ" pitchFamily="50" charset="-128"/>
              </a:rPr>
              <a:t>％と続く。「過去</a:t>
            </a:r>
            <a:r>
              <a:rPr lang="en-US" altLang="ja-JP" sz="1200" b="0" dirty="0">
                <a:latin typeface="Meiryo UI" panose="020B0604030504040204" pitchFamily="50" charset="-128"/>
                <a:ea typeface="Meiryo UI" panose="020B0604030504040204" pitchFamily="50" charset="-128"/>
                <a:cs typeface="メイリオ" pitchFamily="50" charset="-128"/>
              </a:rPr>
              <a:t>1</a:t>
            </a:r>
            <a:r>
              <a:rPr lang="ja-JP" altLang="en-US" sz="1200" b="0" dirty="0">
                <a:latin typeface="Meiryo UI" panose="020B0604030504040204" pitchFamily="50" charset="-128"/>
                <a:ea typeface="Meiryo UI" panose="020B0604030504040204" pitchFamily="50" charset="-128"/>
                <a:cs typeface="メイリオ" pitchFamily="50" charset="-128"/>
              </a:rPr>
              <a:t>年以内に何らかの臨床症状があった」は</a:t>
            </a:r>
            <a:r>
              <a:rPr lang="en-US" altLang="ja-JP" sz="1200" b="0" dirty="0">
                <a:latin typeface="Meiryo UI" panose="020B0604030504040204" pitchFamily="50" charset="-128"/>
                <a:ea typeface="Meiryo UI" panose="020B0604030504040204" pitchFamily="50" charset="-128"/>
                <a:cs typeface="メイリオ" pitchFamily="50" charset="-128"/>
              </a:rPr>
              <a:t>83</a:t>
            </a:r>
            <a:r>
              <a:rPr lang="ja-JP" altLang="en-US" sz="1200" b="0" dirty="0">
                <a:latin typeface="Meiryo UI" panose="020B0604030504040204" pitchFamily="50" charset="-128"/>
                <a:ea typeface="Meiryo UI" panose="020B0604030504040204" pitchFamily="50" charset="-128"/>
                <a:cs typeface="メイリオ" pitchFamily="50" charset="-128"/>
              </a:rPr>
              <a:t>％で、</a:t>
            </a:r>
            <a:br>
              <a:rPr lang="en-US" altLang="ja-JP" sz="1200" b="0" dirty="0">
                <a:latin typeface="Meiryo UI" panose="020B0604030504040204" pitchFamily="50" charset="-128"/>
                <a:ea typeface="Meiryo UI" panose="020B0604030504040204" pitchFamily="50" charset="-128"/>
                <a:cs typeface="メイリオ" pitchFamily="50" charset="-128"/>
              </a:rPr>
            </a:b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や</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乗馬クラブ</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の馬は同項目が</a:t>
            </a:r>
            <a:r>
              <a:rPr lang="en-US" altLang="ja-JP" sz="1200" b="0" dirty="0">
                <a:latin typeface="Meiryo UI" panose="020B0604030504040204" pitchFamily="50" charset="-128"/>
                <a:ea typeface="Meiryo UI" panose="020B0604030504040204" pitchFamily="50" charset="-128"/>
                <a:cs typeface="メイリオ" pitchFamily="50" charset="-128"/>
              </a:rPr>
              <a:t>90</a:t>
            </a:r>
            <a:r>
              <a:rPr lang="ja-JP" altLang="en-US" sz="1200" b="0" dirty="0">
                <a:latin typeface="Meiryo UI" panose="020B0604030504040204" pitchFamily="50" charset="-128"/>
                <a:ea typeface="Meiryo UI" panose="020B0604030504040204" pitchFamily="50" charset="-128"/>
                <a:cs typeface="メイリオ" pitchFamily="50" charset="-128"/>
              </a:rPr>
              <a:t>％を超える。</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軽種馬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は他の馬よりも臨床症状が多く認められており、「跛行」が</a:t>
            </a:r>
            <a:r>
              <a:rPr lang="en-US" altLang="ja-JP" sz="1200" b="0" dirty="0">
                <a:latin typeface="Meiryo UI" panose="020B0604030504040204" pitchFamily="50" charset="-128"/>
                <a:ea typeface="Meiryo UI" panose="020B0604030504040204" pitchFamily="50" charset="-128"/>
                <a:cs typeface="メイリオ" pitchFamily="50" charset="-128"/>
              </a:rPr>
              <a:t>61</a:t>
            </a:r>
            <a:r>
              <a:rPr lang="ja-JP" altLang="en-US" sz="1200" b="0" dirty="0">
                <a:latin typeface="Meiryo UI" panose="020B0604030504040204" pitchFamily="50" charset="-128"/>
                <a:ea typeface="Meiryo UI" panose="020B0604030504040204" pitchFamily="50" charset="-128"/>
                <a:cs typeface="メイリオ" pitchFamily="50" charset="-128"/>
              </a:rPr>
              <a:t>％で最も高く、次いで「疝痛」が</a:t>
            </a:r>
            <a:r>
              <a:rPr lang="en-US" altLang="ja-JP" sz="1200" b="0" dirty="0">
                <a:latin typeface="Meiryo UI" panose="020B0604030504040204" pitchFamily="50" charset="-128"/>
                <a:ea typeface="Meiryo UI" panose="020B0604030504040204" pitchFamily="50" charset="-128"/>
                <a:cs typeface="メイリオ" pitchFamily="50" charset="-128"/>
              </a:rPr>
              <a:t>60</a:t>
            </a:r>
            <a:r>
              <a:rPr lang="ja-JP" altLang="en-US" sz="1200" b="0" dirty="0">
                <a:latin typeface="Meiryo UI" panose="020B0604030504040204" pitchFamily="50" charset="-128"/>
                <a:ea typeface="Meiryo UI" panose="020B0604030504040204" pitchFamily="50" charset="-128"/>
                <a:cs typeface="メイリオ" pitchFamily="50" charset="-128"/>
              </a:rPr>
              <a:t>％で続く。</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また、</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ばん系馬（重種）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は「外傷</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事故による負傷」「蹄葉炎」が全体よりも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福祉用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の馬は、回答された臨床症状が少なかったが、「歯科疾患」については全体よりも高い。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4" name="正方形/長方形 3">
            <a:extLst>
              <a:ext uri="{FF2B5EF4-FFF2-40B4-BE49-F238E27FC236}">
                <a16:creationId xmlns:a16="http://schemas.microsoft.com/office/drawing/2014/main" id="{8D97AFF1-526D-D1AA-7FE3-79E9FBF7811E}"/>
              </a:ext>
            </a:extLst>
          </p:cNvPr>
          <p:cNvSpPr/>
          <p:nvPr/>
        </p:nvSpPr>
        <p:spPr>
          <a:xfrm>
            <a:off x="2947387" y="2095130"/>
            <a:ext cx="1074198" cy="180562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2F3B95E9-23CA-69E6-EA78-824A68802D8C}"/>
              </a:ext>
            </a:extLst>
          </p:cNvPr>
          <p:cNvSpPr/>
          <p:nvPr/>
        </p:nvSpPr>
        <p:spPr>
          <a:xfrm>
            <a:off x="2417682" y="1828800"/>
            <a:ext cx="520827" cy="2055424"/>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452FECB4-27AC-B5CC-201F-B662F4948550}"/>
              </a:ext>
            </a:extLst>
          </p:cNvPr>
          <p:cNvSpPr/>
          <p:nvPr/>
        </p:nvSpPr>
        <p:spPr>
          <a:xfrm>
            <a:off x="2413927" y="5517232"/>
            <a:ext cx="529080" cy="13784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30633AC7-B1BF-5C3C-C529-43CEF6153EF9}"/>
              </a:ext>
            </a:extLst>
          </p:cNvPr>
          <p:cNvSpPr/>
          <p:nvPr/>
        </p:nvSpPr>
        <p:spPr>
          <a:xfrm>
            <a:off x="2420638" y="6036341"/>
            <a:ext cx="529080" cy="13784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B7E62CCF-3ED8-1246-B67F-ED83321EF0EE}"/>
              </a:ext>
            </a:extLst>
          </p:cNvPr>
          <p:cNvSpPr/>
          <p:nvPr/>
        </p:nvSpPr>
        <p:spPr>
          <a:xfrm>
            <a:off x="2942449" y="3905439"/>
            <a:ext cx="2668237" cy="13390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66AD347F-CF13-7DD7-138B-83C442055850}"/>
              </a:ext>
            </a:extLst>
          </p:cNvPr>
          <p:cNvSpPr/>
          <p:nvPr/>
        </p:nvSpPr>
        <p:spPr>
          <a:xfrm>
            <a:off x="4025164" y="4149080"/>
            <a:ext cx="529080" cy="13784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25403B6-357E-D6FA-F899-70A4C47B68C4}"/>
              </a:ext>
            </a:extLst>
          </p:cNvPr>
          <p:cNvSpPr/>
          <p:nvPr/>
        </p:nvSpPr>
        <p:spPr>
          <a:xfrm>
            <a:off x="6141014" y="4149080"/>
            <a:ext cx="529080" cy="13784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20177300-9B2F-E883-623D-F5A431C5B161}"/>
              </a:ext>
            </a:extLst>
          </p:cNvPr>
          <p:cNvSpPr/>
          <p:nvPr/>
        </p:nvSpPr>
        <p:spPr>
          <a:xfrm>
            <a:off x="5077040" y="4899356"/>
            <a:ext cx="529080" cy="12531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89895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2BFBD-C2F8-4A3E-715C-7A1DA65624D0}"/>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1EBDACD2-941D-338D-3E2E-C35DCA42314B}"/>
              </a:ext>
            </a:extLst>
          </p:cNvPr>
          <p:cNvPicPr>
            <a:picLocks noChangeAspect="1"/>
          </p:cNvPicPr>
          <p:nvPr/>
        </p:nvPicPr>
        <p:blipFill>
          <a:blip r:embed="rId2"/>
          <a:stretch>
            <a:fillRect/>
          </a:stretch>
        </p:blipFill>
        <p:spPr>
          <a:xfrm>
            <a:off x="288644" y="1781316"/>
            <a:ext cx="8362765" cy="4930066"/>
          </a:xfrm>
          <a:prstGeom prst="rect">
            <a:avLst/>
          </a:prstGeom>
        </p:spPr>
      </p:pic>
      <p:sp>
        <p:nvSpPr>
          <p:cNvPr id="6" name="タイトル 5">
            <a:extLst>
              <a:ext uri="{FF2B5EF4-FFF2-40B4-BE49-F238E27FC236}">
                <a16:creationId xmlns:a16="http://schemas.microsoft.com/office/drawing/2014/main" id="{28CE864C-D4DA-412F-4202-B2487C8E2A33}"/>
              </a:ext>
            </a:extLst>
          </p:cNvPr>
          <p:cNvSpPr>
            <a:spLocks noGrp="1"/>
          </p:cNvSpPr>
          <p:nvPr>
            <p:ph type="title"/>
          </p:nvPr>
        </p:nvSpPr>
        <p:spPr/>
        <p:txBody>
          <a:bodyPr/>
          <a:lstStyle/>
          <a:p>
            <a:r>
              <a:rPr kumimoji="1" lang="ja-JP" altLang="en-US" dirty="0"/>
              <a:t>獣医師の診療の有無</a:t>
            </a:r>
          </a:p>
        </p:txBody>
      </p:sp>
      <p:sp>
        <p:nvSpPr>
          <p:cNvPr id="19" name="テキスト プレースホルダー 3">
            <a:extLst>
              <a:ext uri="{FF2B5EF4-FFF2-40B4-BE49-F238E27FC236}">
                <a16:creationId xmlns:a16="http://schemas.microsoft.com/office/drawing/2014/main" id="{54AC80B6-82B7-3C9B-DC5C-141E0CDE2743}"/>
              </a:ext>
            </a:extLst>
          </p:cNvPr>
          <p:cNvSpPr txBox="1">
            <a:spLocks/>
          </p:cNvSpPr>
          <p:nvPr/>
        </p:nvSpPr>
        <p:spPr bwMode="auto">
          <a:xfrm>
            <a:off x="359668" y="1477252"/>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Q11-2</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lang="en-US" altLang="ja-JP" sz="800" b="0" kern="0" dirty="0">
                <a:solidFill>
                  <a:srgbClr val="000000"/>
                </a:solidFill>
                <a:latin typeface="Meiryo UI" panose="020B0604030504040204" pitchFamily="50" charset="-128"/>
                <a:ea typeface="Meiryo UI" panose="020B0604030504040204" pitchFamily="50" charset="-128"/>
              </a:rPr>
              <a:t>〈</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15</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歳以上の高齢馬飼育者ベース</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過去１年間で何らかの臨床症状があった例と獣医師の診療の有無についてお伺いします。（複数回答可）</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獣医師診療の有無</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2">
            <a:extLst>
              <a:ext uri="{FF2B5EF4-FFF2-40B4-BE49-F238E27FC236}">
                <a16:creationId xmlns:a16="http://schemas.microsoft.com/office/drawing/2014/main" id="{198D6A48-4CDD-BA77-9B10-6D3AECECE9E5}"/>
              </a:ext>
            </a:extLst>
          </p:cNvPr>
          <p:cNvSpPr>
            <a:spLocks noChangeArrowheads="1"/>
          </p:cNvSpPr>
          <p:nvPr/>
        </p:nvSpPr>
        <p:spPr bwMode="auto">
          <a:xfrm>
            <a:off x="5938696" y="1700808"/>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 15</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2" name="テキスト ボックス 1">
            <a:extLst>
              <a:ext uri="{FF2B5EF4-FFF2-40B4-BE49-F238E27FC236}">
                <a16:creationId xmlns:a16="http://schemas.microsoft.com/office/drawing/2014/main" id="{9588E045-C07C-033D-4E28-A1C7F36A4D4D}"/>
              </a:ext>
            </a:extLst>
          </p:cNvPr>
          <p:cNvSpPr txBox="1"/>
          <p:nvPr/>
        </p:nvSpPr>
        <p:spPr>
          <a:xfrm>
            <a:off x="96838" y="458916"/>
            <a:ext cx="893921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獣医師の診療の有無を飼育馬の種類でみると、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軽種馬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zh-TW" altLang="en-US" sz="1200" b="0" dirty="0">
                <a:latin typeface="Meiryo UI" panose="020B0604030504040204" pitchFamily="50" charset="-128"/>
                <a:ea typeface="Meiryo UI" panose="020B0604030504040204" pitchFamily="50" charset="-128"/>
                <a:cs typeface="メイリオ" pitchFamily="50" charset="-128"/>
              </a:rPr>
              <a:t>乗系馬（中間種）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は他の馬と比べて獣医師の診療を受けている例が多い。</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また、</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ばん系馬（重種）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は「外傷</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事故による負傷」という症状が最多で全体よりも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用途別でみると、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福祉用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は獣医師の診療を受けている例が少ないが、「歯科疾患」については全体よりも</a:t>
            </a:r>
            <a:r>
              <a:rPr lang="en-US" altLang="ja-JP" sz="1200" b="0" dirty="0">
                <a:latin typeface="Meiryo UI" panose="020B0604030504040204" pitchFamily="50" charset="-128"/>
                <a:ea typeface="Meiryo UI" panose="020B0604030504040204" pitchFamily="50" charset="-128"/>
                <a:cs typeface="メイリオ" pitchFamily="50" charset="-128"/>
              </a:rPr>
              <a:t>5pt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種類別でみると、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乗馬クラブ</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は「疝痛」「跛行」が</a:t>
            </a:r>
            <a:r>
              <a:rPr lang="en-US" altLang="ja-JP" sz="1200" b="0" dirty="0">
                <a:latin typeface="Meiryo UI" panose="020B0604030504040204" pitchFamily="50" charset="-128"/>
                <a:ea typeface="Meiryo UI" panose="020B0604030504040204" pitchFamily="50" charset="-128"/>
                <a:cs typeface="メイリオ" pitchFamily="50" charset="-128"/>
              </a:rPr>
              <a:t>51</a:t>
            </a:r>
            <a:r>
              <a:rPr lang="ja-JP" altLang="en-US" sz="1200" b="0" dirty="0">
                <a:latin typeface="Meiryo UI" panose="020B0604030504040204" pitchFamily="50" charset="-128"/>
                <a:ea typeface="Meiryo UI" panose="020B0604030504040204" pitchFamily="50" charset="-128"/>
                <a:cs typeface="メイリオ" pitchFamily="50" charset="-128"/>
              </a:rPr>
              <a:t>％で他の施設よりも高い。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4" name="正方形/長方形 3">
            <a:extLst>
              <a:ext uri="{FF2B5EF4-FFF2-40B4-BE49-F238E27FC236}">
                <a16:creationId xmlns:a16="http://schemas.microsoft.com/office/drawing/2014/main" id="{9D524F1B-82C8-19D4-7484-C0025380C579}"/>
              </a:ext>
            </a:extLst>
          </p:cNvPr>
          <p:cNvSpPr/>
          <p:nvPr/>
        </p:nvSpPr>
        <p:spPr>
          <a:xfrm>
            <a:off x="2845790" y="3779178"/>
            <a:ext cx="2649488" cy="144757"/>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18B4E07B-F10E-0558-C2E0-5E4AFDF865B2}"/>
              </a:ext>
            </a:extLst>
          </p:cNvPr>
          <p:cNvSpPr/>
          <p:nvPr/>
        </p:nvSpPr>
        <p:spPr>
          <a:xfrm>
            <a:off x="2842822" y="3922210"/>
            <a:ext cx="2119796" cy="12601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922A0645-A5BF-FDBD-1AF2-FD908EEC2ADF}"/>
              </a:ext>
            </a:extLst>
          </p:cNvPr>
          <p:cNvSpPr/>
          <p:nvPr/>
        </p:nvSpPr>
        <p:spPr>
          <a:xfrm>
            <a:off x="3923928" y="4048470"/>
            <a:ext cx="514905" cy="122067"/>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8CF448BC-1D4B-5D3C-008A-BD840ECD3DEF}"/>
              </a:ext>
            </a:extLst>
          </p:cNvPr>
          <p:cNvSpPr/>
          <p:nvPr/>
        </p:nvSpPr>
        <p:spPr>
          <a:xfrm>
            <a:off x="4975443" y="4797152"/>
            <a:ext cx="514905" cy="122067"/>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DCA1E3EB-C27F-4FA8-3EE0-FFCBDCA61892}"/>
              </a:ext>
            </a:extLst>
          </p:cNvPr>
          <p:cNvSpPr/>
          <p:nvPr/>
        </p:nvSpPr>
        <p:spPr>
          <a:xfrm>
            <a:off x="2850715" y="5935137"/>
            <a:ext cx="1055460" cy="11582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25067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675F3-8D14-4AFE-17FE-9674486366A6}"/>
            </a:ext>
          </a:extLst>
        </p:cNvPr>
        <p:cNvGrpSpPr/>
        <p:nvPr/>
      </p:nvGrpSpPr>
      <p:grpSpPr>
        <a:xfrm>
          <a:off x="0" y="0"/>
          <a:ext cx="0" cy="0"/>
          <a:chOff x="0" y="0"/>
          <a:chExt cx="0" cy="0"/>
        </a:xfrm>
      </p:grpSpPr>
      <p:pic>
        <p:nvPicPr>
          <p:cNvPr id="13" name="図 12">
            <a:extLst>
              <a:ext uri="{FF2B5EF4-FFF2-40B4-BE49-F238E27FC236}">
                <a16:creationId xmlns:a16="http://schemas.microsoft.com/office/drawing/2014/main" id="{7444F421-59FC-BE28-BF2B-AD0A18BDCBEC}"/>
              </a:ext>
            </a:extLst>
          </p:cNvPr>
          <p:cNvPicPr>
            <a:picLocks noChangeAspect="1"/>
          </p:cNvPicPr>
          <p:nvPr/>
        </p:nvPicPr>
        <p:blipFill>
          <a:blip r:embed="rId2"/>
          <a:stretch>
            <a:fillRect/>
          </a:stretch>
        </p:blipFill>
        <p:spPr>
          <a:xfrm>
            <a:off x="382363" y="1771600"/>
            <a:ext cx="8477642" cy="4895793"/>
          </a:xfrm>
          <a:prstGeom prst="rect">
            <a:avLst/>
          </a:prstGeom>
        </p:spPr>
      </p:pic>
      <p:sp>
        <p:nvSpPr>
          <p:cNvPr id="2" name="テキスト ボックス 1">
            <a:extLst>
              <a:ext uri="{FF2B5EF4-FFF2-40B4-BE49-F238E27FC236}">
                <a16:creationId xmlns:a16="http://schemas.microsoft.com/office/drawing/2014/main" id="{5F0358CB-70A2-FCFB-64E5-25F12BF4CB2B}"/>
              </a:ext>
            </a:extLst>
          </p:cNvPr>
          <p:cNvSpPr txBox="1"/>
          <p:nvPr/>
        </p:nvSpPr>
        <p:spPr>
          <a:xfrm>
            <a:off x="96838" y="396770"/>
            <a:ext cx="8939212" cy="1141439"/>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現在治療中の疾病は、「蹄葉炎」「その他の皮膚疾患」が</a:t>
            </a:r>
            <a:r>
              <a:rPr lang="en-US" altLang="ja-JP" sz="1200" b="0" dirty="0">
                <a:latin typeface="Meiryo UI" panose="020B0604030504040204" pitchFamily="50" charset="-128"/>
                <a:ea typeface="Meiryo UI" panose="020B0604030504040204" pitchFamily="50" charset="-128"/>
                <a:cs typeface="メイリオ" pitchFamily="50" charset="-128"/>
              </a:rPr>
              <a:t>12</a:t>
            </a:r>
            <a:r>
              <a:rPr lang="ja-JP" altLang="en-US" sz="1200" b="0" dirty="0">
                <a:latin typeface="Meiryo UI" panose="020B0604030504040204" pitchFamily="50" charset="-128"/>
                <a:ea typeface="Meiryo UI" panose="020B0604030504040204" pitchFamily="50" charset="-128"/>
                <a:cs typeface="メイリオ" pitchFamily="50" charset="-128"/>
              </a:rPr>
              <a:t>％で上位。</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用途でみると、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福祉用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の中では「下垂体中葉機能不全（</a:t>
            </a:r>
            <a:r>
              <a:rPr lang="en-US" altLang="ja-JP" sz="1200" b="0" dirty="0">
                <a:latin typeface="Meiryo UI" panose="020B0604030504040204" pitchFamily="50" charset="-128"/>
                <a:ea typeface="Meiryo UI" panose="020B0604030504040204" pitchFamily="50" charset="-128"/>
                <a:cs typeface="メイリオ" pitchFamily="50" charset="-128"/>
              </a:rPr>
              <a:t>PPID</a:t>
            </a:r>
            <a:r>
              <a:rPr lang="ja-JP" altLang="en-US" sz="1200" b="0" dirty="0">
                <a:latin typeface="Meiryo UI" panose="020B0604030504040204" pitchFamily="50" charset="-128"/>
                <a:ea typeface="Meiryo UI" panose="020B0604030504040204" pitchFamily="50" charset="-128"/>
                <a:cs typeface="メイリオ" pitchFamily="50" charset="-128"/>
              </a:rPr>
              <a:t>（旧名称クッシング症候群）」「</a:t>
            </a:r>
            <a:r>
              <a:rPr lang="zh-TW" altLang="en-US" sz="1200" b="0" dirty="0">
                <a:latin typeface="Meiryo UI" panose="020B0604030504040204" pitchFamily="50" charset="-128"/>
                <a:ea typeface="Meiryo UI" panose="020B0604030504040204" pitchFamily="50" charset="-128"/>
                <a:cs typeface="メイリオ" pitchFamily="50" charset="-128"/>
              </a:rPr>
              <a:t>変形性関節症</a:t>
            </a:r>
            <a:r>
              <a:rPr lang="ja-JP" altLang="en-US" sz="1200" b="0" dirty="0">
                <a:latin typeface="Meiryo UI" panose="020B0604030504040204" pitchFamily="50" charset="-128"/>
                <a:ea typeface="Meiryo UI" panose="020B0604030504040204" pitchFamily="50" charset="-128"/>
                <a:cs typeface="メイリオ" pitchFamily="50" charset="-128"/>
              </a:rPr>
              <a:t>」が最多で</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全体よりも高い。また、</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伝統行事（祭）用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は「吸血昆虫アレルギー（夏癬）」が全体よりも約</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や</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乗馬クラブ</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は「蹄葉炎」「その他の皮膚疾患」が全体よりも高い。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施設の種類でみると、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農場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個人</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は「無回答」が</a:t>
            </a:r>
            <a:r>
              <a:rPr lang="en-US" altLang="ja-JP" sz="1200" b="0" dirty="0">
                <a:latin typeface="Meiryo UI" panose="020B0604030504040204" pitchFamily="50" charset="-128"/>
                <a:ea typeface="Meiryo UI" panose="020B0604030504040204" pitchFamily="50" charset="-128"/>
                <a:cs typeface="メイリオ" pitchFamily="50" charset="-128"/>
              </a:rPr>
              <a:t>80</a:t>
            </a:r>
            <a:r>
              <a:rPr lang="ja-JP" altLang="en-US" sz="1200" b="0" dirty="0">
                <a:latin typeface="Meiryo UI" panose="020B0604030504040204" pitchFamily="50" charset="-128"/>
                <a:ea typeface="Meiryo UI" panose="020B0604030504040204" pitchFamily="50" charset="-128"/>
                <a:cs typeface="メイリオ" pitchFamily="50" charset="-128"/>
              </a:rPr>
              <a:t>％超えで高い。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6" name="タイトル 5">
            <a:extLst>
              <a:ext uri="{FF2B5EF4-FFF2-40B4-BE49-F238E27FC236}">
                <a16:creationId xmlns:a16="http://schemas.microsoft.com/office/drawing/2014/main" id="{18B13EBB-76CD-CCDD-3247-1B9CEFC23FA1}"/>
              </a:ext>
            </a:extLst>
          </p:cNvPr>
          <p:cNvSpPr>
            <a:spLocks noGrp="1"/>
          </p:cNvSpPr>
          <p:nvPr>
            <p:ph type="title"/>
          </p:nvPr>
        </p:nvSpPr>
        <p:spPr/>
        <p:txBody>
          <a:bodyPr/>
          <a:lstStyle/>
          <a:p>
            <a:r>
              <a:rPr kumimoji="1" lang="ja-JP" altLang="en-US" dirty="0"/>
              <a:t>現在治療中の疾病</a:t>
            </a:r>
          </a:p>
        </p:txBody>
      </p:sp>
      <p:sp>
        <p:nvSpPr>
          <p:cNvPr id="19" name="テキスト プレースホルダー 3">
            <a:extLst>
              <a:ext uri="{FF2B5EF4-FFF2-40B4-BE49-F238E27FC236}">
                <a16:creationId xmlns:a16="http://schemas.microsoft.com/office/drawing/2014/main" id="{BD0DD9C1-6315-81E7-8DD8-BFFF054A68D7}"/>
              </a:ext>
            </a:extLst>
          </p:cNvPr>
          <p:cNvSpPr txBox="1">
            <a:spLocks/>
          </p:cNvSpPr>
          <p:nvPr/>
        </p:nvSpPr>
        <p:spPr bwMode="auto">
          <a:xfrm>
            <a:off x="359668" y="1683077"/>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Q12-1</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〈15</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歳以上の高齢馬飼育者ベース</a:t>
            </a:r>
            <a:r>
              <a:rPr lang="en-US" altLang="ja-JP" sz="800" b="0" kern="0" dirty="0">
                <a:solidFill>
                  <a:srgbClr val="000000"/>
                </a:solidFill>
                <a:latin typeface="Meiryo UI" panose="020B0604030504040204" pitchFamily="50" charset="-128"/>
                <a:ea typeface="Meiryo UI" panose="020B0604030504040204" pitchFamily="50" charset="-128"/>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現在治療中の疾病についてお伺いします。（複数回答可） </a:t>
            </a:r>
          </a:p>
        </p:txBody>
      </p:sp>
      <p:sp>
        <p:nvSpPr>
          <p:cNvPr id="14" name="正方形/長方形 12">
            <a:extLst>
              <a:ext uri="{FF2B5EF4-FFF2-40B4-BE49-F238E27FC236}">
                <a16:creationId xmlns:a16="http://schemas.microsoft.com/office/drawing/2014/main" id="{586D1E4D-EF9C-A4B4-5E5B-3E9D12674AB1}"/>
              </a:ext>
            </a:extLst>
          </p:cNvPr>
          <p:cNvSpPr>
            <a:spLocks noChangeArrowheads="1"/>
          </p:cNvSpPr>
          <p:nvPr/>
        </p:nvSpPr>
        <p:spPr bwMode="auto">
          <a:xfrm>
            <a:off x="5938696" y="1506270"/>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 15</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4" name="正方形/長方形 3">
            <a:extLst>
              <a:ext uri="{FF2B5EF4-FFF2-40B4-BE49-F238E27FC236}">
                <a16:creationId xmlns:a16="http://schemas.microsoft.com/office/drawing/2014/main" id="{E63A516B-D079-8683-878F-DDB8D53907A8}"/>
              </a:ext>
            </a:extLst>
          </p:cNvPr>
          <p:cNvSpPr/>
          <p:nvPr/>
        </p:nvSpPr>
        <p:spPr>
          <a:xfrm>
            <a:off x="2439378" y="2477121"/>
            <a:ext cx="1067302" cy="145593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227B4F9A-B695-115D-963D-B1C589B149CD}"/>
              </a:ext>
            </a:extLst>
          </p:cNvPr>
          <p:cNvSpPr/>
          <p:nvPr/>
        </p:nvSpPr>
        <p:spPr>
          <a:xfrm>
            <a:off x="5131315" y="4946067"/>
            <a:ext cx="511927" cy="13249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A24C8DF3-6DAE-4015-503A-89C23521C004}"/>
              </a:ext>
            </a:extLst>
          </p:cNvPr>
          <p:cNvSpPr/>
          <p:nvPr/>
        </p:nvSpPr>
        <p:spPr>
          <a:xfrm>
            <a:off x="2452139" y="5586534"/>
            <a:ext cx="1057497" cy="11121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8C759E9-9134-FE45-5290-CAC97B897B5B}"/>
              </a:ext>
            </a:extLst>
          </p:cNvPr>
          <p:cNvSpPr/>
          <p:nvPr/>
        </p:nvSpPr>
        <p:spPr>
          <a:xfrm>
            <a:off x="8316416" y="6237312"/>
            <a:ext cx="521761" cy="26015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74598E72-136F-442E-7CA2-87B1793322F4}"/>
              </a:ext>
            </a:extLst>
          </p:cNvPr>
          <p:cNvSpPr/>
          <p:nvPr/>
        </p:nvSpPr>
        <p:spPr>
          <a:xfrm>
            <a:off x="2452139" y="6114981"/>
            <a:ext cx="1057497" cy="12233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ABEAF3C4-A499-9AA9-C29F-D6F4B2D4CA5B}"/>
              </a:ext>
            </a:extLst>
          </p:cNvPr>
          <p:cNvSpPr/>
          <p:nvPr/>
        </p:nvSpPr>
        <p:spPr>
          <a:xfrm>
            <a:off x="3519498" y="5453893"/>
            <a:ext cx="511927" cy="120447"/>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9EC9AB1F-FF00-4ED1-CDB5-2A89EEB730F2}"/>
              </a:ext>
            </a:extLst>
          </p:cNvPr>
          <p:cNvSpPr/>
          <p:nvPr/>
        </p:nvSpPr>
        <p:spPr>
          <a:xfrm>
            <a:off x="6193679" y="4941168"/>
            <a:ext cx="511927" cy="13249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619044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9667B-C861-BB98-6939-1A8F8350CF79}"/>
            </a:ext>
          </a:extLst>
        </p:cNvPr>
        <p:cNvGrpSpPr/>
        <p:nvPr/>
      </p:nvGrpSpPr>
      <p:grpSpPr>
        <a:xfrm>
          <a:off x="0" y="0"/>
          <a:ext cx="0" cy="0"/>
          <a:chOff x="0" y="0"/>
          <a:chExt cx="0" cy="0"/>
        </a:xfrm>
      </p:grpSpPr>
      <p:sp>
        <p:nvSpPr>
          <p:cNvPr id="17" name="四角形: 角を丸くする 16">
            <a:extLst>
              <a:ext uri="{FF2B5EF4-FFF2-40B4-BE49-F238E27FC236}">
                <a16:creationId xmlns:a16="http://schemas.microsoft.com/office/drawing/2014/main" id="{1E495BB8-854F-1501-AC0B-EE346CB216B6}"/>
              </a:ext>
            </a:extLst>
          </p:cNvPr>
          <p:cNvSpPr/>
          <p:nvPr/>
        </p:nvSpPr>
        <p:spPr>
          <a:xfrm>
            <a:off x="603668" y="963870"/>
            <a:ext cx="3271297"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・アレルギー、食欲増進</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・ストレス軽減、疲労回復</a:t>
            </a:r>
            <a:endPar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・体調維持のため</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・免疫力向上</a:t>
            </a:r>
            <a:endPar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・吸血昆虫対策</a:t>
            </a:r>
            <a:endPar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6" name="タイトル 5">
            <a:extLst>
              <a:ext uri="{FF2B5EF4-FFF2-40B4-BE49-F238E27FC236}">
                <a16:creationId xmlns:a16="http://schemas.microsoft.com/office/drawing/2014/main" id="{DAF323DB-91D7-0875-69F7-0808F62845B2}"/>
              </a:ext>
            </a:extLst>
          </p:cNvPr>
          <p:cNvSpPr>
            <a:spLocks noGrp="1"/>
          </p:cNvSpPr>
          <p:nvPr>
            <p:ph type="title"/>
          </p:nvPr>
        </p:nvSpPr>
        <p:spPr/>
        <p:txBody>
          <a:bodyPr/>
          <a:lstStyle/>
          <a:p>
            <a:r>
              <a:rPr lang="ja-JP" altLang="en-US" dirty="0"/>
              <a:t>治療以外の補完治療をする目的　</a:t>
            </a:r>
            <a:r>
              <a:rPr lang="en-US" altLang="ja-JP" dirty="0"/>
              <a:t>※</a:t>
            </a:r>
            <a:r>
              <a:rPr lang="ja-JP" altLang="en-US" dirty="0"/>
              <a:t>一部抜粋</a:t>
            </a:r>
            <a:endParaRPr kumimoji="1" lang="ja-JP" altLang="en-US" dirty="0"/>
          </a:p>
        </p:txBody>
      </p:sp>
      <p:sp>
        <p:nvSpPr>
          <p:cNvPr id="19" name="テキスト プレースホルダー 3">
            <a:extLst>
              <a:ext uri="{FF2B5EF4-FFF2-40B4-BE49-F238E27FC236}">
                <a16:creationId xmlns:a16="http://schemas.microsoft.com/office/drawing/2014/main" id="{FDE4551A-6A5F-40F7-73D2-4BC5582AE8F0}"/>
              </a:ext>
            </a:extLst>
          </p:cNvPr>
          <p:cNvSpPr txBox="1">
            <a:spLocks/>
          </p:cNvSpPr>
          <p:nvPr/>
        </p:nvSpPr>
        <p:spPr bwMode="auto">
          <a:xfrm>
            <a:off x="359668" y="458916"/>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Q12-1</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〈15</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歳以上の高齢馬飼育者ベース</a:t>
            </a:r>
            <a:r>
              <a:rPr lang="en-US" altLang="ja-JP" sz="800" b="0" kern="0" dirty="0">
                <a:solidFill>
                  <a:srgbClr val="000000"/>
                </a:solidFill>
                <a:latin typeface="Meiryo UI" panose="020B0604030504040204" pitchFamily="50" charset="-128"/>
                <a:ea typeface="Meiryo UI" panose="020B0604030504040204" pitchFamily="50" charset="-128"/>
              </a:rPr>
              <a:t>〉</a:t>
            </a:r>
            <a:r>
              <a:rPr lang="ja-JP" altLang="en-US" sz="800" b="0" kern="0" dirty="0">
                <a:solidFill>
                  <a:srgbClr val="000000"/>
                </a:solidFill>
                <a:latin typeface="Meiryo UI" panose="020B0604030504040204" pitchFamily="50" charset="-128"/>
                <a:ea typeface="Meiryo UI" panose="020B0604030504040204" pitchFamily="50" charset="-128"/>
              </a:rPr>
              <a:t>治療の他に、補完治療を行っている方にお伺いします。どのような補完治療を行っていますか。</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p:txBody>
      </p:sp>
      <p:sp>
        <p:nvSpPr>
          <p:cNvPr id="14" name="正方形/長方形 12">
            <a:extLst>
              <a:ext uri="{FF2B5EF4-FFF2-40B4-BE49-F238E27FC236}">
                <a16:creationId xmlns:a16="http://schemas.microsoft.com/office/drawing/2014/main" id="{74041E2D-ED03-0CED-25C8-FDB076E31BC5}"/>
              </a:ext>
            </a:extLst>
          </p:cNvPr>
          <p:cNvSpPr>
            <a:spLocks noChangeArrowheads="1"/>
          </p:cNvSpPr>
          <p:nvPr/>
        </p:nvSpPr>
        <p:spPr bwMode="auto">
          <a:xfrm>
            <a:off x="5938696" y="487934"/>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 15</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6" name="四角形: 角を丸くする 15">
            <a:extLst>
              <a:ext uri="{FF2B5EF4-FFF2-40B4-BE49-F238E27FC236}">
                <a16:creationId xmlns:a16="http://schemas.microsoft.com/office/drawing/2014/main" id="{D3F4CEDC-2AEA-6C8F-F089-050068E22334}"/>
              </a:ext>
            </a:extLst>
          </p:cNvPr>
          <p:cNvSpPr/>
          <p:nvPr/>
        </p:nvSpPr>
        <p:spPr>
          <a:xfrm>
            <a:off x="1231204" y="782460"/>
            <a:ext cx="2016224"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ハーブ療法</a:t>
            </a:r>
          </a:p>
        </p:txBody>
      </p:sp>
      <p:sp>
        <p:nvSpPr>
          <p:cNvPr id="20" name="四角形: 角を丸くする 19">
            <a:extLst>
              <a:ext uri="{FF2B5EF4-FFF2-40B4-BE49-F238E27FC236}">
                <a16:creationId xmlns:a16="http://schemas.microsoft.com/office/drawing/2014/main" id="{930E9369-7C4E-7AC4-6A0C-A4F9550C970A}"/>
              </a:ext>
            </a:extLst>
          </p:cNvPr>
          <p:cNvSpPr/>
          <p:nvPr/>
        </p:nvSpPr>
        <p:spPr>
          <a:xfrm>
            <a:off x="621424" y="2989218"/>
            <a:ext cx="3271297"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・患部の血行の改善、コリの改善</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a:t>
            </a:r>
            <a:r>
              <a:rPr kumimoji="1" lang="zh-TW" altLang="en-US" sz="1500" b="0" dirty="0">
                <a:solidFill>
                  <a:schemeClr val="tx1">
                    <a:lumMod val="65000"/>
                    <a:lumOff val="35000"/>
                  </a:schemeClr>
                </a:solidFill>
                <a:latin typeface="Meiryo UI" panose="020B0604030504040204" pitchFamily="50" charset="-128"/>
                <a:ea typeface="Meiryo UI" panose="020B0604030504040204" pitchFamily="50" charset="-128"/>
              </a:rPr>
              <a:t>疲労回復、疾病回復、治療</a:t>
            </a:r>
            <a:endParaRPr kumimoji="1" lang="en-US" altLang="zh-TW"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・痛みの緩和</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・筋肉増強</a:t>
            </a:r>
            <a:endPar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・背中の筋肉痛改善</a:t>
            </a:r>
            <a:endPar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21" name="四角形: 角を丸くする 20">
            <a:extLst>
              <a:ext uri="{FF2B5EF4-FFF2-40B4-BE49-F238E27FC236}">
                <a16:creationId xmlns:a16="http://schemas.microsoft.com/office/drawing/2014/main" id="{33121B52-48C2-2C52-03F5-17446FBC0877}"/>
              </a:ext>
            </a:extLst>
          </p:cNvPr>
          <p:cNvSpPr/>
          <p:nvPr/>
        </p:nvSpPr>
        <p:spPr>
          <a:xfrm>
            <a:off x="1248960" y="2827694"/>
            <a:ext cx="2016224"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磁気療法</a:t>
            </a:r>
          </a:p>
        </p:txBody>
      </p:sp>
      <p:sp>
        <p:nvSpPr>
          <p:cNvPr id="22" name="四角形: 角を丸くする 21">
            <a:extLst>
              <a:ext uri="{FF2B5EF4-FFF2-40B4-BE49-F238E27FC236}">
                <a16:creationId xmlns:a16="http://schemas.microsoft.com/office/drawing/2014/main" id="{87C856CA-A5EE-4CBB-5A30-560F9835B69E}"/>
              </a:ext>
            </a:extLst>
          </p:cNvPr>
          <p:cNvSpPr/>
          <p:nvPr/>
        </p:nvSpPr>
        <p:spPr>
          <a:xfrm>
            <a:off x="612546" y="5014566"/>
            <a:ext cx="3271297"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・こり、痛み等の緩和</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・歩行改善</a:t>
            </a:r>
            <a:endPar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・疝痛時や後肢関節の動きの悪い際</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a:t>
            </a:r>
            <a:r>
              <a:rPr kumimoji="1" lang="zh-TW" altLang="en-US" sz="1500" b="0" dirty="0">
                <a:solidFill>
                  <a:schemeClr val="tx1">
                    <a:lumMod val="65000"/>
                    <a:lumOff val="35000"/>
                  </a:schemeClr>
                </a:solidFill>
                <a:latin typeface="Meiryo UI" panose="020B0604030504040204" pitchFamily="50" charset="-128"/>
                <a:ea typeface="Meiryo UI" panose="020B0604030504040204" pitchFamily="50" charset="-128"/>
              </a:rPr>
              <a:t>疲労回復、疾病回復、治療</a:t>
            </a:r>
            <a:endParaRPr kumimoji="1" lang="en-US" altLang="zh-TW"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・筋の緊張のかんわ</a:t>
            </a:r>
            <a:endPar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23" name="四角形: 角を丸くする 22">
            <a:extLst>
              <a:ext uri="{FF2B5EF4-FFF2-40B4-BE49-F238E27FC236}">
                <a16:creationId xmlns:a16="http://schemas.microsoft.com/office/drawing/2014/main" id="{F49D1C3A-0E95-E30A-44F7-D3246313FA4F}"/>
              </a:ext>
            </a:extLst>
          </p:cNvPr>
          <p:cNvSpPr/>
          <p:nvPr/>
        </p:nvSpPr>
        <p:spPr>
          <a:xfrm>
            <a:off x="1240082" y="4833156"/>
            <a:ext cx="2016224"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鍼灸療法</a:t>
            </a:r>
          </a:p>
        </p:txBody>
      </p:sp>
      <p:sp>
        <p:nvSpPr>
          <p:cNvPr id="29" name="四角形: 角を丸くする 28">
            <a:extLst>
              <a:ext uri="{FF2B5EF4-FFF2-40B4-BE49-F238E27FC236}">
                <a16:creationId xmlns:a16="http://schemas.microsoft.com/office/drawing/2014/main" id="{641F805C-C6D0-420F-ADCB-4284F26CF7BE}"/>
              </a:ext>
            </a:extLst>
          </p:cNvPr>
          <p:cNvSpPr/>
          <p:nvPr/>
        </p:nvSpPr>
        <p:spPr>
          <a:xfrm>
            <a:off x="4757087" y="964854"/>
            <a:ext cx="3271297"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・マッサージ、血液を良くする。</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・整体　体を整えるため</a:t>
            </a:r>
            <a:endPar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・筋肉や靭帯の運動能力の低下を</a:t>
            </a:r>
            <a:br>
              <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改善・維持するため</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・血行改善、筋肉の緊張を取り除く</a:t>
            </a:r>
            <a:endPar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30" name="四角形: 角を丸くする 29">
            <a:extLst>
              <a:ext uri="{FF2B5EF4-FFF2-40B4-BE49-F238E27FC236}">
                <a16:creationId xmlns:a16="http://schemas.microsoft.com/office/drawing/2014/main" id="{BADEFDAC-F965-DF9E-0D84-450FE1EE2B0B}"/>
              </a:ext>
            </a:extLst>
          </p:cNvPr>
          <p:cNvSpPr/>
          <p:nvPr/>
        </p:nvSpPr>
        <p:spPr>
          <a:xfrm>
            <a:off x="5384623" y="783444"/>
            <a:ext cx="2016224"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理学療法</a:t>
            </a:r>
          </a:p>
        </p:txBody>
      </p:sp>
      <p:sp>
        <p:nvSpPr>
          <p:cNvPr id="31" name="四角形: 角を丸くする 30">
            <a:extLst>
              <a:ext uri="{FF2B5EF4-FFF2-40B4-BE49-F238E27FC236}">
                <a16:creationId xmlns:a16="http://schemas.microsoft.com/office/drawing/2014/main" id="{1360DCF5-DF84-E295-170C-4FE9A97FCC42}"/>
              </a:ext>
            </a:extLst>
          </p:cNvPr>
          <p:cNvSpPr/>
          <p:nvPr/>
        </p:nvSpPr>
        <p:spPr>
          <a:xfrm>
            <a:off x="4751528" y="2989218"/>
            <a:ext cx="3271297"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・健康な馬体の骨格維持の為</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・筋肉の凝りを和らげ、骨格の歪みを</a:t>
            </a:r>
            <a:br>
              <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rPr>
            </a:br>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直す</a:t>
            </a:r>
            <a:endPar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・関節を整える</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・馬体の歪み矯正しこり痛み</a:t>
            </a:r>
          </a:p>
        </p:txBody>
      </p:sp>
      <p:sp>
        <p:nvSpPr>
          <p:cNvPr id="32" name="四角形: 角を丸くする 31">
            <a:extLst>
              <a:ext uri="{FF2B5EF4-FFF2-40B4-BE49-F238E27FC236}">
                <a16:creationId xmlns:a16="http://schemas.microsoft.com/office/drawing/2014/main" id="{051B17C4-95BE-5176-0CC4-581B9F92F972}"/>
              </a:ext>
            </a:extLst>
          </p:cNvPr>
          <p:cNvSpPr/>
          <p:nvPr/>
        </p:nvSpPr>
        <p:spPr>
          <a:xfrm>
            <a:off x="5278540" y="2816440"/>
            <a:ext cx="2217272"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カイロプラクティック療法</a:t>
            </a:r>
          </a:p>
        </p:txBody>
      </p:sp>
      <p:sp>
        <p:nvSpPr>
          <p:cNvPr id="33" name="四角形: 角を丸くする 32">
            <a:extLst>
              <a:ext uri="{FF2B5EF4-FFF2-40B4-BE49-F238E27FC236}">
                <a16:creationId xmlns:a16="http://schemas.microsoft.com/office/drawing/2014/main" id="{B24B9CBA-B82E-593E-1451-50FFBD84EE03}"/>
              </a:ext>
            </a:extLst>
          </p:cNvPr>
          <p:cNvSpPr/>
          <p:nvPr/>
        </p:nvSpPr>
        <p:spPr>
          <a:xfrm>
            <a:off x="4751528" y="5013176"/>
            <a:ext cx="3271297"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・キネシオテーピング</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・歩行改善</a:t>
            </a:r>
            <a:endPar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・疲労回復</a:t>
            </a:r>
            <a:endParaRPr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・競技後のケア、馬体のメンテナンス</a:t>
            </a:r>
            <a:endParaRPr kumimoji="1" lang="en-US" altLang="ja-JP" sz="15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500" b="0" dirty="0">
                <a:solidFill>
                  <a:schemeClr val="tx1">
                    <a:lumMod val="65000"/>
                    <a:lumOff val="35000"/>
                  </a:schemeClr>
                </a:solidFill>
                <a:latin typeface="Meiryo UI" panose="020B0604030504040204" pitchFamily="50" charset="-128"/>
                <a:ea typeface="Meiryo UI" panose="020B0604030504040204" pitchFamily="50" charset="-128"/>
              </a:rPr>
              <a:t>・筋膜のサポートとケア</a:t>
            </a:r>
            <a:endParaRPr kumimoji="1" lang="ja-JP" altLang="en-US" sz="1500" b="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34" name="四角形: 角を丸くする 33">
            <a:extLst>
              <a:ext uri="{FF2B5EF4-FFF2-40B4-BE49-F238E27FC236}">
                <a16:creationId xmlns:a16="http://schemas.microsoft.com/office/drawing/2014/main" id="{7161768C-74BE-9EE1-CE08-DF79FC90C018}"/>
              </a:ext>
            </a:extLst>
          </p:cNvPr>
          <p:cNvSpPr/>
          <p:nvPr/>
        </p:nvSpPr>
        <p:spPr>
          <a:xfrm>
            <a:off x="5278540" y="4840398"/>
            <a:ext cx="2217272"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セラピー・テーピング療法</a:t>
            </a:r>
          </a:p>
        </p:txBody>
      </p:sp>
    </p:spTree>
    <p:extLst>
      <p:ext uri="{BB962C8B-B14F-4D97-AF65-F5344CB8AC3E}">
        <p14:creationId xmlns:p14="http://schemas.microsoft.com/office/powerpoint/2010/main" val="13024553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CF5D3-1CE2-B4ED-EA30-14147B07D78C}"/>
            </a:ext>
          </a:extLst>
        </p:cNvPr>
        <p:cNvGrpSpPr/>
        <p:nvPr/>
      </p:nvGrpSpPr>
      <p:grpSpPr>
        <a:xfrm>
          <a:off x="0" y="0"/>
          <a:ext cx="0" cy="0"/>
          <a:chOff x="0" y="0"/>
          <a:chExt cx="0" cy="0"/>
        </a:xfrm>
      </p:grpSpPr>
      <p:sp>
        <p:nvSpPr>
          <p:cNvPr id="33794" name="スライド番号プレースホルダー 2">
            <a:extLst>
              <a:ext uri="{FF2B5EF4-FFF2-40B4-BE49-F238E27FC236}">
                <a16:creationId xmlns:a16="http://schemas.microsoft.com/office/drawing/2014/main" id="{074BA6F2-4BFE-CCFC-2531-C44E7346B5E5}"/>
              </a:ext>
            </a:extLst>
          </p:cNvPr>
          <p:cNvSpPr>
            <a:spLocks noGrp="1"/>
          </p:cNvSpPr>
          <p:nvPr>
            <p:ph type="sldNum" sz="quarter" idx="29"/>
          </p:nvPr>
        </p:nvSpPr>
        <p:spPr>
          <a:xfrm>
            <a:off x="7007225" y="6656388"/>
            <a:ext cx="2133600" cy="207962"/>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7B154230-6D7F-43E0-A14F-558C1AA55155}" type="slidenum">
              <a:rPr lang="en-US" altLang="ja-JP" sz="800" b="0" smtClean="0">
                <a:latin typeface="Arial" panose="020B0604020202020204" pitchFamily="34" charset="0"/>
                <a:ea typeface="ＭＳ Ｐゴシック" panose="020B0600070205080204" pitchFamily="50" charset="-128"/>
              </a:rPr>
              <a:pPr>
                <a:spcBef>
                  <a:spcPct val="0"/>
                </a:spcBef>
              </a:pPr>
              <a:t>24</a:t>
            </a:fld>
            <a:endParaRPr lang="en-US" altLang="ja-JP" sz="800" b="0" dirty="0">
              <a:latin typeface="Arial" panose="020B0604020202020204" pitchFamily="34" charset="0"/>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782843E9-B0E5-D88C-D014-860FF58B444A}"/>
              </a:ext>
            </a:extLst>
          </p:cNvPr>
          <p:cNvSpPr/>
          <p:nvPr/>
        </p:nvSpPr>
        <p:spPr>
          <a:xfrm>
            <a:off x="0" y="3429000"/>
            <a:ext cx="6732588" cy="720725"/>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defRPr/>
            </a:pPr>
            <a:r>
              <a:rPr lang="en-US" altLang="ja-JP" sz="2400" b="0" dirty="0">
                <a:solidFill>
                  <a:schemeClr val="tx1"/>
                </a:solidFill>
                <a:latin typeface="Meiryo UI" panose="020B0604030504040204" pitchFamily="50" charset="-128"/>
                <a:ea typeface="Meiryo UI" panose="020B0604030504040204" pitchFamily="50" charset="-128"/>
              </a:rPr>
              <a:t>3.</a:t>
            </a:r>
            <a:r>
              <a:rPr lang="ja-JP" altLang="en-US" sz="2400" b="0" dirty="0">
                <a:solidFill>
                  <a:schemeClr val="tx1"/>
                </a:solidFill>
                <a:latin typeface="Meiryo UI" panose="020B0604030504040204" pitchFamily="50" charset="-128"/>
                <a:ea typeface="Meiryo UI" panose="020B0604030504040204" pitchFamily="50" charset="-128"/>
              </a:rPr>
              <a:t>飼育している馬の健康管理と疾病予防対策</a:t>
            </a:r>
            <a:endParaRPr lang="ja-JP" altLang="en-US" sz="2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627737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8BABD-80B8-F72F-7A3E-BB5266FAC036}"/>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013B2709-D568-9717-862D-624DE9589ACE}"/>
              </a:ext>
            </a:extLst>
          </p:cNvPr>
          <p:cNvPicPr>
            <a:picLocks noChangeAspect="1"/>
          </p:cNvPicPr>
          <p:nvPr/>
        </p:nvPicPr>
        <p:blipFill>
          <a:blip r:embed="rId2"/>
          <a:stretch>
            <a:fillRect/>
          </a:stretch>
        </p:blipFill>
        <p:spPr>
          <a:xfrm>
            <a:off x="971600" y="1339155"/>
            <a:ext cx="6675034" cy="5456225"/>
          </a:xfrm>
          <a:prstGeom prst="rect">
            <a:avLst/>
          </a:prstGeom>
        </p:spPr>
      </p:pic>
      <p:sp>
        <p:nvSpPr>
          <p:cNvPr id="6" name="タイトル 5">
            <a:extLst>
              <a:ext uri="{FF2B5EF4-FFF2-40B4-BE49-F238E27FC236}">
                <a16:creationId xmlns:a16="http://schemas.microsoft.com/office/drawing/2014/main" id="{C01B1F73-F9E3-5796-051A-D69058F04F3A}"/>
              </a:ext>
            </a:extLst>
          </p:cNvPr>
          <p:cNvSpPr>
            <a:spLocks noGrp="1"/>
          </p:cNvSpPr>
          <p:nvPr>
            <p:ph type="title"/>
          </p:nvPr>
        </p:nvSpPr>
        <p:spPr>
          <a:xfrm>
            <a:off x="0" y="0"/>
            <a:ext cx="9756576" cy="404813"/>
          </a:xfrm>
        </p:spPr>
        <p:txBody>
          <a:bodyPr/>
          <a:lstStyle/>
          <a:p>
            <a:r>
              <a:rPr kumimoji="1" lang="ja-JP" altLang="en-US" dirty="0"/>
              <a:t>駆虫対策</a:t>
            </a:r>
          </a:p>
        </p:txBody>
      </p:sp>
      <p:sp>
        <p:nvSpPr>
          <p:cNvPr id="19" name="テキスト プレースホルダー 3">
            <a:extLst>
              <a:ext uri="{FF2B5EF4-FFF2-40B4-BE49-F238E27FC236}">
                <a16:creationId xmlns:a16="http://schemas.microsoft.com/office/drawing/2014/main" id="{90C3D4B5-1D7B-4B0E-2FA5-AD7880D1C00F}"/>
              </a:ext>
            </a:extLst>
          </p:cNvPr>
          <p:cNvSpPr txBox="1">
            <a:spLocks/>
          </p:cNvSpPr>
          <p:nvPr/>
        </p:nvSpPr>
        <p:spPr bwMode="auto">
          <a:xfrm>
            <a:off x="359668" y="1340793"/>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Q13-1</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．あなたの施設等で実施している駆虫対策についてお伺いします。（複数回答可） </a:t>
            </a:r>
          </a:p>
        </p:txBody>
      </p:sp>
      <p:sp>
        <p:nvSpPr>
          <p:cNvPr id="14" name="正方形/長方形 12">
            <a:extLst>
              <a:ext uri="{FF2B5EF4-FFF2-40B4-BE49-F238E27FC236}">
                <a16:creationId xmlns:a16="http://schemas.microsoft.com/office/drawing/2014/main" id="{325340C4-BC1F-3C89-7AE0-BAC9D4FF9516}"/>
              </a:ext>
            </a:extLst>
          </p:cNvPr>
          <p:cNvSpPr>
            <a:spLocks noChangeArrowheads="1"/>
          </p:cNvSpPr>
          <p:nvPr/>
        </p:nvSpPr>
        <p:spPr bwMode="auto">
          <a:xfrm>
            <a:off x="5938696" y="13413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a:extLst>
              <a:ext uri="{FF2B5EF4-FFF2-40B4-BE49-F238E27FC236}">
                <a16:creationId xmlns:a16="http://schemas.microsoft.com/office/drawing/2014/main" id="{0BBCB41A-0B84-4654-AD7D-43DBD090036D}"/>
              </a:ext>
            </a:extLst>
          </p:cNvPr>
          <p:cNvSpPr txBox="1"/>
          <p:nvPr/>
        </p:nvSpPr>
        <p:spPr>
          <a:xfrm>
            <a:off x="96838" y="458916"/>
            <a:ext cx="893921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駆虫対策は、「一定間隔での駆虫を実施している」が最も高く、</a:t>
            </a:r>
            <a:r>
              <a:rPr lang="en-US" altLang="ja-JP" sz="1200" b="0" dirty="0">
                <a:latin typeface="Meiryo UI" panose="020B0604030504040204" pitchFamily="50" charset="-128"/>
                <a:ea typeface="Meiryo UI" panose="020B0604030504040204" pitchFamily="50" charset="-128"/>
                <a:cs typeface="メイリオ" pitchFamily="50" charset="-128"/>
              </a:rPr>
              <a:t>62</a:t>
            </a:r>
            <a:r>
              <a:rPr lang="ja-JP" altLang="en-US" sz="1200" b="0" dirty="0">
                <a:latin typeface="Meiryo UI" panose="020B0604030504040204" pitchFamily="50" charset="-128"/>
                <a:ea typeface="Meiryo UI" panose="020B0604030504040204" pitchFamily="50" charset="-128"/>
                <a:cs typeface="メイリオ" pitchFamily="50" charset="-128"/>
              </a:rPr>
              <a:t>％、次いで「獣医師の推奨するプログラムで実施している」が</a:t>
            </a:r>
            <a:r>
              <a:rPr lang="en-US" altLang="ja-JP" sz="1200" b="0" dirty="0">
                <a:latin typeface="Meiryo UI" panose="020B0604030504040204" pitchFamily="50" charset="-128"/>
                <a:ea typeface="Meiryo UI" panose="020B0604030504040204" pitchFamily="50" charset="-128"/>
                <a:cs typeface="メイリオ" pitchFamily="50" charset="-128"/>
              </a:rPr>
              <a:t>19</a:t>
            </a:r>
            <a:r>
              <a:rPr lang="ja-JP" altLang="en-US" sz="1200" b="0" dirty="0">
                <a:latin typeface="Meiryo UI" panose="020B0604030504040204" pitchFamily="50" charset="-128"/>
                <a:ea typeface="Meiryo UI" panose="020B0604030504040204" pitchFamily="50" charset="-128"/>
                <a:cs typeface="メイリオ" pitchFamily="50" charset="-128"/>
              </a:rPr>
              <a:t>％で続く。</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いずれの場合でも「一定間隔での駆虫を実施している」が最多で定期的に駆虫対策を行っている方が多いことがうかがえる。</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一方で</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農場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では「駆虫対策を実施していない」という回答が</a:t>
            </a:r>
            <a:r>
              <a:rPr lang="en-US" altLang="ja-JP" sz="1200" b="0" dirty="0">
                <a:latin typeface="Meiryo UI" panose="020B0604030504040204" pitchFamily="50" charset="-128"/>
                <a:ea typeface="Meiryo UI" panose="020B0604030504040204" pitchFamily="50" charset="-128"/>
                <a:cs typeface="メイリオ" pitchFamily="50" charset="-128"/>
              </a:rPr>
              <a:t>24</a:t>
            </a:r>
            <a:r>
              <a:rPr lang="ja-JP" altLang="en-US" sz="1200" b="0" dirty="0">
                <a:latin typeface="Meiryo UI" panose="020B0604030504040204" pitchFamily="50" charset="-128"/>
                <a:ea typeface="Meiryo UI" panose="020B0604030504040204" pitchFamily="50" charset="-128"/>
                <a:cs typeface="メイリオ" pitchFamily="50" charset="-128"/>
              </a:rPr>
              <a:t>％であった。</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施設の種類でみると、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乗馬クラブ</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は「一定間隔での駆虫を実施している」が</a:t>
            </a:r>
            <a:r>
              <a:rPr lang="en-US" altLang="ja-JP" sz="1200" b="0" dirty="0">
                <a:latin typeface="Meiryo UI" panose="020B0604030504040204" pitchFamily="50" charset="-128"/>
                <a:ea typeface="Meiryo UI" panose="020B0604030504040204" pitchFamily="50" charset="-128"/>
                <a:cs typeface="メイリオ" pitchFamily="50" charset="-128"/>
              </a:rPr>
              <a:t>81</a:t>
            </a:r>
            <a:r>
              <a:rPr lang="ja-JP" altLang="en-US" sz="1200" b="0" dirty="0">
                <a:latin typeface="Meiryo UI" panose="020B0604030504040204" pitchFamily="50" charset="-128"/>
                <a:ea typeface="Meiryo UI" panose="020B0604030504040204" pitchFamily="50" charset="-128"/>
                <a:cs typeface="メイリオ" pitchFamily="50" charset="-128"/>
              </a:rPr>
              <a:t>％で非常に高かった。</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5" name="正方形/長方形 4">
            <a:extLst>
              <a:ext uri="{FF2B5EF4-FFF2-40B4-BE49-F238E27FC236}">
                <a16:creationId xmlns:a16="http://schemas.microsoft.com/office/drawing/2014/main" id="{50B7DFAF-626E-5A65-AC70-78A12AF35C85}"/>
              </a:ext>
            </a:extLst>
          </p:cNvPr>
          <p:cNvSpPr/>
          <p:nvPr/>
        </p:nvSpPr>
        <p:spPr>
          <a:xfrm>
            <a:off x="3137762" y="1535837"/>
            <a:ext cx="573104" cy="243248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D473849C-D891-8A99-13D4-303BE4928360}"/>
              </a:ext>
            </a:extLst>
          </p:cNvPr>
          <p:cNvSpPr/>
          <p:nvPr/>
        </p:nvSpPr>
        <p:spPr>
          <a:xfrm>
            <a:off x="4847208" y="1926454"/>
            <a:ext cx="540554" cy="203397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E11B5FC4-552B-94DC-B48C-72A03FE6C08F}"/>
              </a:ext>
            </a:extLst>
          </p:cNvPr>
          <p:cNvSpPr/>
          <p:nvPr/>
        </p:nvSpPr>
        <p:spPr>
          <a:xfrm>
            <a:off x="6517015" y="6357716"/>
            <a:ext cx="548804" cy="12883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6B6FCCA1-8CAE-5DCF-3BA5-D330ED27D538}"/>
              </a:ext>
            </a:extLst>
          </p:cNvPr>
          <p:cNvSpPr/>
          <p:nvPr/>
        </p:nvSpPr>
        <p:spPr>
          <a:xfrm>
            <a:off x="3142696" y="6219555"/>
            <a:ext cx="541538" cy="57186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0EE58B16-9119-0409-C675-9303FF276AD3}"/>
              </a:ext>
            </a:extLst>
          </p:cNvPr>
          <p:cNvSpPr/>
          <p:nvPr/>
        </p:nvSpPr>
        <p:spPr>
          <a:xfrm>
            <a:off x="3122962" y="3969552"/>
            <a:ext cx="589867" cy="922044"/>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28606187-E83C-1F51-AE95-DFA6F90CC7DB}"/>
              </a:ext>
            </a:extLst>
          </p:cNvPr>
          <p:cNvSpPr/>
          <p:nvPr/>
        </p:nvSpPr>
        <p:spPr>
          <a:xfrm>
            <a:off x="3149596" y="5414894"/>
            <a:ext cx="552393" cy="66631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CFEA92C5-EE8B-EE90-BB38-D3689446B12C}"/>
              </a:ext>
            </a:extLst>
          </p:cNvPr>
          <p:cNvSpPr/>
          <p:nvPr/>
        </p:nvSpPr>
        <p:spPr>
          <a:xfrm>
            <a:off x="3131840" y="5014160"/>
            <a:ext cx="589867" cy="13685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79462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CE08B-4299-ECF8-6F9E-E0821A6CF9E9}"/>
            </a:ext>
          </a:extLst>
        </p:cNvPr>
        <p:cNvGrpSpPr/>
        <p:nvPr/>
      </p:nvGrpSpPr>
      <p:grpSpPr>
        <a:xfrm>
          <a:off x="0" y="0"/>
          <a:ext cx="0" cy="0"/>
          <a:chOff x="0" y="0"/>
          <a:chExt cx="0" cy="0"/>
        </a:xfrm>
      </p:grpSpPr>
      <p:pic>
        <p:nvPicPr>
          <p:cNvPr id="4" name="図 3">
            <a:extLst>
              <a:ext uri="{FF2B5EF4-FFF2-40B4-BE49-F238E27FC236}">
                <a16:creationId xmlns:a16="http://schemas.microsoft.com/office/drawing/2014/main" id="{E340FA68-4836-9C10-9856-69CD4F8817FB}"/>
              </a:ext>
            </a:extLst>
          </p:cNvPr>
          <p:cNvPicPr>
            <a:picLocks noChangeAspect="1"/>
          </p:cNvPicPr>
          <p:nvPr/>
        </p:nvPicPr>
        <p:blipFill>
          <a:blip r:embed="rId2"/>
          <a:stretch>
            <a:fillRect/>
          </a:stretch>
        </p:blipFill>
        <p:spPr>
          <a:xfrm>
            <a:off x="1090955" y="1858910"/>
            <a:ext cx="6728300" cy="4836995"/>
          </a:xfrm>
          <a:prstGeom prst="rect">
            <a:avLst/>
          </a:prstGeom>
        </p:spPr>
      </p:pic>
      <p:sp>
        <p:nvSpPr>
          <p:cNvPr id="2" name="テキスト ボックス 1">
            <a:extLst>
              <a:ext uri="{FF2B5EF4-FFF2-40B4-BE49-F238E27FC236}">
                <a16:creationId xmlns:a16="http://schemas.microsoft.com/office/drawing/2014/main" id="{B2C5B4B1-6AEB-ED5E-C986-CB2D2D11BBC9}"/>
              </a:ext>
            </a:extLst>
          </p:cNvPr>
          <p:cNvSpPr txBox="1"/>
          <p:nvPr/>
        </p:nvSpPr>
        <p:spPr>
          <a:xfrm>
            <a:off x="96838" y="450038"/>
            <a:ext cx="893921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一定間隔で実施する駆虫対策は、「年</a:t>
            </a:r>
            <a:r>
              <a:rPr lang="en-US" altLang="ja-JP" sz="1200" b="0" dirty="0">
                <a:latin typeface="Meiryo UI" panose="020B0604030504040204" pitchFamily="50" charset="-128"/>
                <a:ea typeface="Meiryo UI" panose="020B0604030504040204" pitchFamily="50" charset="-128"/>
                <a:cs typeface="メイリオ" pitchFamily="50" charset="-128"/>
              </a:rPr>
              <a:t>1</a:t>
            </a:r>
            <a:r>
              <a:rPr lang="ja-JP" altLang="en-US" sz="1200" b="0" dirty="0">
                <a:latin typeface="Meiryo UI" panose="020B0604030504040204" pitchFamily="50" charset="-128"/>
                <a:ea typeface="Meiryo UI" panose="020B0604030504040204" pitchFamily="50" charset="-128"/>
                <a:cs typeface="メイリオ" pitchFamily="50" charset="-128"/>
              </a:rPr>
              <a:t>回」が</a:t>
            </a:r>
            <a:r>
              <a:rPr lang="en-US" altLang="ja-JP" sz="1200" b="0" dirty="0">
                <a:latin typeface="Meiryo UI" panose="020B0604030504040204" pitchFamily="50" charset="-128"/>
                <a:ea typeface="Meiryo UI" panose="020B0604030504040204" pitchFamily="50" charset="-128"/>
                <a:cs typeface="メイリオ" pitchFamily="50" charset="-128"/>
              </a:rPr>
              <a:t>42</a:t>
            </a:r>
            <a:r>
              <a:rPr lang="ja-JP" altLang="en-US" sz="1200" b="0" dirty="0">
                <a:latin typeface="Meiryo UI" panose="020B0604030504040204" pitchFamily="50" charset="-128"/>
                <a:ea typeface="Meiryo UI" panose="020B0604030504040204" pitchFamily="50" charset="-128"/>
                <a:cs typeface="メイリオ" pitchFamily="50" charset="-128"/>
              </a:rPr>
              <a:t>％、「年</a:t>
            </a:r>
            <a:r>
              <a:rPr lang="en-US" altLang="ja-JP" sz="1200" b="0" dirty="0">
                <a:latin typeface="Meiryo UI" panose="020B0604030504040204" pitchFamily="50" charset="-128"/>
                <a:ea typeface="Meiryo UI" panose="020B0604030504040204" pitchFamily="50" charset="-128"/>
                <a:cs typeface="メイリオ" pitchFamily="50" charset="-128"/>
              </a:rPr>
              <a:t>2</a:t>
            </a:r>
            <a:r>
              <a:rPr lang="ja-JP" altLang="en-US" sz="1200" b="0" dirty="0">
                <a:latin typeface="Meiryo UI" panose="020B0604030504040204" pitchFamily="50" charset="-128"/>
                <a:ea typeface="Meiryo UI" panose="020B0604030504040204" pitchFamily="50" charset="-128"/>
                <a:cs typeface="メイリオ" pitchFamily="50" charset="-128"/>
              </a:rPr>
              <a:t>回」が</a:t>
            </a:r>
            <a:r>
              <a:rPr lang="en-US" altLang="ja-JP" sz="1200" b="0" dirty="0">
                <a:latin typeface="Meiryo UI" panose="020B0604030504040204" pitchFamily="50" charset="-128"/>
                <a:ea typeface="Meiryo UI" panose="020B0604030504040204" pitchFamily="50" charset="-128"/>
                <a:cs typeface="メイリオ" pitchFamily="50" charset="-128"/>
              </a:rPr>
              <a:t>58</a:t>
            </a:r>
            <a:r>
              <a:rPr lang="ja-JP" altLang="en-US" sz="1200" b="0" dirty="0">
                <a:latin typeface="Meiryo UI" panose="020B0604030504040204" pitchFamily="50" charset="-128"/>
                <a:ea typeface="Meiryo UI" panose="020B0604030504040204" pitchFamily="50" charset="-128"/>
                <a:cs typeface="メイリオ" pitchFamily="50" charset="-128"/>
              </a:rPr>
              <a:t>％で「年</a:t>
            </a:r>
            <a:r>
              <a:rPr lang="en-US" altLang="ja-JP" sz="1200" b="0" dirty="0">
                <a:latin typeface="Meiryo UI" panose="020B0604030504040204" pitchFamily="50" charset="-128"/>
                <a:ea typeface="Meiryo UI" panose="020B0604030504040204" pitchFamily="50" charset="-128"/>
                <a:cs typeface="メイリオ" pitchFamily="50" charset="-128"/>
              </a:rPr>
              <a:t>2</a:t>
            </a:r>
            <a:r>
              <a:rPr lang="ja-JP" altLang="en-US" sz="1200" b="0" dirty="0">
                <a:latin typeface="Meiryo UI" panose="020B0604030504040204" pitchFamily="50" charset="-128"/>
                <a:ea typeface="Meiryo UI" panose="020B0604030504040204" pitchFamily="50" charset="-128"/>
                <a:cs typeface="メイリオ" pitchFamily="50" charset="-128"/>
              </a:rPr>
              <a:t>回」実施する方の方が多い。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飼育馬の種類でみると、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ばん系馬（重種）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は他の馬よりも「年</a:t>
            </a:r>
            <a:r>
              <a:rPr lang="en-US" altLang="ja-JP" sz="1200" b="0" dirty="0">
                <a:latin typeface="Meiryo UI" panose="020B0604030504040204" pitchFamily="50" charset="-128"/>
                <a:ea typeface="Meiryo UI" panose="020B0604030504040204" pitchFamily="50" charset="-128"/>
                <a:cs typeface="メイリオ" pitchFamily="50" charset="-128"/>
              </a:rPr>
              <a:t>2</a:t>
            </a:r>
            <a:r>
              <a:rPr lang="ja-JP" altLang="en-US" sz="1200" b="0" dirty="0">
                <a:latin typeface="Meiryo UI" panose="020B0604030504040204" pitchFamily="50" charset="-128"/>
                <a:ea typeface="Meiryo UI" panose="020B0604030504040204" pitchFamily="50" charset="-128"/>
                <a:cs typeface="メイリオ" pitchFamily="50" charset="-128"/>
              </a:rPr>
              <a:t>回」が多い。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施設の種類でみると、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育成牧場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については「年</a:t>
            </a:r>
            <a:r>
              <a:rPr lang="en-US" altLang="ja-JP" sz="1200" b="0" dirty="0">
                <a:latin typeface="Meiryo UI" panose="020B0604030504040204" pitchFamily="50" charset="-128"/>
                <a:ea typeface="Meiryo UI" panose="020B0604030504040204" pitchFamily="50" charset="-128"/>
                <a:cs typeface="メイリオ" pitchFamily="50" charset="-128"/>
              </a:rPr>
              <a:t>2</a:t>
            </a:r>
            <a:r>
              <a:rPr lang="ja-JP" altLang="en-US" sz="1200" b="0" dirty="0">
                <a:latin typeface="Meiryo UI" panose="020B0604030504040204" pitchFamily="50" charset="-128"/>
                <a:ea typeface="Meiryo UI" panose="020B0604030504040204" pitchFamily="50" charset="-128"/>
                <a:cs typeface="メイリオ" pitchFamily="50" charset="-128"/>
              </a:rPr>
              <a:t>回」が</a:t>
            </a:r>
            <a:r>
              <a:rPr lang="en-US" altLang="ja-JP" sz="1200" b="0" dirty="0">
                <a:latin typeface="Meiryo UI" panose="020B0604030504040204" pitchFamily="50" charset="-128"/>
                <a:ea typeface="Meiryo UI" panose="020B0604030504040204" pitchFamily="50" charset="-128"/>
                <a:cs typeface="メイリオ" pitchFamily="50" charset="-128"/>
              </a:rPr>
              <a:t>73</a:t>
            </a:r>
            <a:r>
              <a:rPr lang="ja-JP" altLang="en-US" sz="1200" b="0" dirty="0">
                <a:latin typeface="Meiryo UI" panose="020B0604030504040204" pitchFamily="50" charset="-128"/>
                <a:ea typeface="Meiryo UI" panose="020B0604030504040204" pitchFamily="50" charset="-128"/>
                <a:cs typeface="メイリオ" pitchFamily="50" charset="-128"/>
              </a:rPr>
              <a:t>％で高い。一方で</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農場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や</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個人</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は「年</a:t>
            </a:r>
            <a:r>
              <a:rPr lang="en-US" altLang="ja-JP" sz="1200" b="0" dirty="0">
                <a:latin typeface="Meiryo UI" panose="020B0604030504040204" pitchFamily="50" charset="-128"/>
                <a:ea typeface="Meiryo UI" panose="020B0604030504040204" pitchFamily="50" charset="-128"/>
                <a:cs typeface="メイリオ" pitchFamily="50" charset="-128"/>
              </a:rPr>
              <a:t>1</a:t>
            </a:r>
            <a:r>
              <a:rPr lang="ja-JP" altLang="en-US" sz="1200" b="0" dirty="0">
                <a:latin typeface="Meiryo UI" panose="020B0604030504040204" pitchFamily="50" charset="-128"/>
                <a:ea typeface="Meiryo UI" panose="020B0604030504040204" pitchFamily="50" charset="-128"/>
                <a:cs typeface="メイリオ" pitchFamily="50" charset="-128"/>
              </a:rPr>
              <a:t>回」が全体よりも高く、他の施設よりも</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駆虫対策の頻度は少ない。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6" name="タイトル 5">
            <a:extLst>
              <a:ext uri="{FF2B5EF4-FFF2-40B4-BE49-F238E27FC236}">
                <a16:creationId xmlns:a16="http://schemas.microsoft.com/office/drawing/2014/main" id="{E5A1E381-35DD-8EED-2E1B-F39B06125746}"/>
              </a:ext>
            </a:extLst>
          </p:cNvPr>
          <p:cNvSpPr>
            <a:spLocks noGrp="1"/>
          </p:cNvSpPr>
          <p:nvPr>
            <p:ph type="title"/>
          </p:nvPr>
        </p:nvSpPr>
        <p:spPr>
          <a:xfrm>
            <a:off x="0" y="0"/>
            <a:ext cx="9036050" cy="404813"/>
          </a:xfrm>
        </p:spPr>
        <p:txBody>
          <a:bodyPr/>
          <a:lstStyle/>
          <a:p>
            <a:r>
              <a:rPr kumimoji="1" lang="ja-JP" altLang="en-US" dirty="0"/>
              <a:t>一定間隔で実施</a:t>
            </a:r>
            <a:r>
              <a:rPr lang="ja-JP" altLang="en-US" dirty="0"/>
              <a:t>する</a:t>
            </a:r>
            <a:r>
              <a:rPr kumimoji="1" lang="ja-JP" altLang="en-US" dirty="0"/>
              <a:t>駆虫対策</a:t>
            </a:r>
          </a:p>
        </p:txBody>
      </p:sp>
      <p:sp>
        <p:nvSpPr>
          <p:cNvPr id="19" name="テキスト プレースホルダー 3">
            <a:extLst>
              <a:ext uri="{FF2B5EF4-FFF2-40B4-BE49-F238E27FC236}">
                <a16:creationId xmlns:a16="http://schemas.microsoft.com/office/drawing/2014/main" id="{A460F018-7504-F336-175E-51947DE6F479}"/>
              </a:ext>
            </a:extLst>
          </p:cNvPr>
          <p:cNvSpPr txBox="1">
            <a:spLocks/>
          </p:cNvSpPr>
          <p:nvPr/>
        </p:nvSpPr>
        <p:spPr bwMode="auto">
          <a:xfrm>
            <a:off x="359668" y="1484784"/>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Q13-2</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．あなたの施設等で実施している駆虫対策についてお伺いします。（複数回答可）</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一定間隔での駆虫を実施している</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2">
            <a:extLst>
              <a:ext uri="{FF2B5EF4-FFF2-40B4-BE49-F238E27FC236}">
                <a16:creationId xmlns:a16="http://schemas.microsoft.com/office/drawing/2014/main" id="{FFD5F67A-3BA7-AE50-606D-2FA8ED34579C}"/>
              </a:ext>
            </a:extLst>
          </p:cNvPr>
          <p:cNvSpPr>
            <a:spLocks noChangeArrowheads="1"/>
          </p:cNvSpPr>
          <p:nvPr/>
        </p:nvSpPr>
        <p:spPr bwMode="auto">
          <a:xfrm>
            <a:off x="5938696" y="110698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一定間隔での駆虫を実施している人（単位：％）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12">
            <a:extLst>
              <a:ext uri="{FF2B5EF4-FFF2-40B4-BE49-F238E27FC236}">
                <a16:creationId xmlns:a16="http://schemas.microsoft.com/office/drawing/2014/main" id="{03360BF4-3E14-1DE4-F762-8969932BA18B}"/>
              </a:ext>
            </a:extLst>
          </p:cNvPr>
          <p:cNvSpPr>
            <a:spLocks noChangeArrowheads="1"/>
          </p:cNvSpPr>
          <p:nvPr/>
        </p:nvSpPr>
        <p:spPr bwMode="auto">
          <a:xfrm>
            <a:off x="6104967" y="1445542"/>
            <a:ext cx="295378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年</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回実施する年もあれば</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lang="ja-JP" altLang="en-US" sz="800" b="0" dirty="0">
                <a:solidFill>
                  <a:srgbClr val="000000"/>
                </a:solidFill>
                <a:latin typeface="Meiryo UI" panose="020B0604030504040204" pitchFamily="50" charset="-128"/>
                <a:ea typeface="Meiryo UI" panose="020B0604030504040204" pitchFamily="50" charset="-128"/>
              </a:rPr>
              <a:t>年</a:t>
            </a:r>
            <a:r>
              <a:rPr lang="en-US" altLang="ja-JP" sz="800" b="0" dirty="0">
                <a:solidFill>
                  <a:srgbClr val="000000"/>
                </a:solidFill>
                <a:latin typeface="Meiryo UI" panose="020B0604030504040204" pitchFamily="50" charset="-128"/>
                <a:ea typeface="Meiryo UI" panose="020B0604030504040204" pitchFamily="50" charset="-128"/>
              </a:rPr>
              <a:t>2</a:t>
            </a:r>
            <a:r>
              <a:rPr lang="ja-JP" altLang="en-US" sz="800" b="0" dirty="0">
                <a:solidFill>
                  <a:srgbClr val="000000"/>
                </a:solidFill>
                <a:latin typeface="Meiryo UI" panose="020B0604030504040204" pitchFamily="50" charset="-128"/>
                <a:ea typeface="Meiryo UI" panose="020B0604030504040204" pitchFamily="50" charset="-128"/>
              </a:rPr>
              <a:t>回実施する年もあるという観点から</a:t>
            </a:r>
            <a:endParaRPr lang="en-US" altLang="ja-JP" sz="800" b="0" dirty="0">
              <a:solidFill>
                <a:srgbClr val="000000"/>
              </a:solidFill>
              <a:latin typeface="Meiryo UI" panose="020B0604030504040204" pitchFamily="50" charset="-128"/>
              <a:ea typeface="Meiryo UI" panose="020B0604030504040204" pitchFamily="50" charset="-128"/>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複数回答でアンケートを聴取</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8" name="正方形/長方形 7">
            <a:extLst>
              <a:ext uri="{FF2B5EF4-FFF2-40B4-BE49-F238E27FC236}">
                <a16:creationId xmlns:a16="http://schemas.microsoft.com/office/drawing/2014/main" id="{F7200433-B62E-1211-3C64-B4352E88F238}"/>
              </a:ext>
            </a:extLst>
          </p:cNvPr>
          <p:cNvSpPr/>
          <p:nvPr/>
        </p:nvSpPr>
        <p:spPr>
          <a:xfrm>
            <a:off x="5575177" y="1935332"/>
            <a:ext cx="2246050" cy="1801174"/>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2DDFD136-80FC-66DD-D0B3-38ED503B4EDE}"/>
              </a:ext>
            </a:extLst>
          </p:cNvPr>
          <p:cNvSpPr/>
          <p:nvPr/>
        </p:nvSpPr>
        <p:spPr>
          <a:xfrm>
            <a:off x="5571234" y="4013942"/>
            <a:ext cx="2223360" cy="13193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4669F14A-833F-F477-662E-1D374457D0B3}"/>
              </a:ext>
            </a:extLst>
          </p:cNvPr>
          <p:cNvSpPr/>
          <p:nvPr/>
        </p:nvSpPr>
        <p:spPr>
          <a:xfrm>
            <a:off x="5562356" y="5808472"/>
            <a:ext cx="2241116" cy="16619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a:extLst>
              <a:ext uri="{FF2B5EF4-FFF2-40B4-BE49-F238E27FC236}">
                <a16:creationId xmlns:a16="http://schemas.microsoft.com/office/drawing/2014/main" id="{914A500B-EA91-AEBA-E188-CDA0F4FD662B}"/>
              </a:ext>
            </a:extLst>
          </p:cNvPr>
          <p:cNvSpPr/>
          <p:nvPr/>
        </p:nvSpPr>
        <p:spPr>
          <a:xfrm>
            <a:off x="3338002" y="6253147"/>
            <a:ext cx="2258872" cy="291697"/>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6877013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BA9F8-9E0A-EF6E-0E6B-3E03597F0100}"/>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2ED86017-4D4D-4B7B-8D7F-D299776CC8B9}"/>
              </a:ext>
            </a:extLst>
          </p:cNvPr>
          <p:cNvPicPr>
            <a:picLocks noChangeAspect="1"/>
          </p:cNvPicPr>
          <p:nvPr/>
        </p:nvPicPr>
        <p:blipFill>
          <a:blip r:embed="rId2"/>
          <a:stretch>
            <a:fillRect/>
          </a:stretch>
        </p:blipFill>
        <p:spPr>
          <a:xfrm>
            <a:off x="485100" y="1797420"/>
            <a:ext cx="8065849" cy="4801818"/>
          </a:xfrm>
          <a:prstGeom prst="rect">
            <a:avLst/>
          </a:prstGeom>
        </p:spPr>
      </p:pic>
      <p:sp>
        <p:nvSpPr>
          <p:cNvPr id="6" name="タイトル 5">
            <a:extLst>
              <a:ext uri="{FF2B5EF4-FFF2-40B4-BE49-F238E27FC236}">
                <a16:creationId xmlns:a16="http://schemas.microsoft.com/office/drawing/2014/main" id="{FD98C1AF-AF01-9BEF-4CCA-5D795CBCEE82}"/>
              </a:ext>
            </a:extLst>
          </p:cNvPr>
          <p:cNvSpPr>
            <a:spLocks noGrp="1"/>
          </p:cNvSpPr>
          <p:nvPr>
            <p:ph type="title"/>
          </p:nvPr>
        </p:nvSpPr>
        <p:spPr>
          <a:xfrm>
            <a:off x="0" y="0"/>
            <a:ext cx="9036050" cy="404813"/>
          </a:xfrm>
        </p:spPr>
        <p:txBody>
          <a:bodyPr/>
          <a:lstStyle/>
          <a:p>
            <a:r>
              <a:rPr kumimoji="1" lang="ja-JP" altLang="en-US" dirty="0"/>
              <a:t>装削蹄の頻度</a:t>
            </a:r>
          </a:p>
        </p:txBody>
      </p:sp>
      <p:sp>
        <p:nvSpPr>
          <p:cNvPr id="19" name="テキスト プレースホルダー 3">
            <a:extLst>
              <a:ext uri="{FF2B5EF4-FFF2-40B4-BE49-F238E27FC236}">
                <a16:creationId xmlns:a16="http://schemas.microsoft.com/office/drawing/2014/main" id="{E621EF4D-F94C-6705-E1CE-7D8AEA3A9438}"/>
              </a:ext>
            </a:extLst>
          </p:cNvPr>
          <p:cNvSpPr txBox="1">
            <a:spLocks/>
          </p:cNvSpPr>
          <p:nvPr/>
        </p:nvSpPr>
        <p:spPr bwMode="auto">
          <a:xfrm>
            <a:off x="359668" y="1484784"/>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Q14</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．あなたの飼育馬の装削蹄の頻度についてお伺いします。</a:t>
            </a:r>
          </a:p>
        </p:txBody>
      </p:sp>
      <p:sp>
        <p:nvSpPr>
          <p:cNvPr id="14" name="正方形/長方形 12">
            <a:extLst>
              <a:ext uri="{FF2B5EF4-FFF2-40B4-BE49-F238E27FC236}">
                <a16:creationId xmlns:a16="http://schemas.microsoft.com/office/drawing/2014/main" id="{E791DAE5-F27E-AE87-6371-730D0D582A40}"/>
              </a:ext>
            </a:extLst>
          </p:cNvPr>
          <p:cNvSpPr>
            <a:spLocks noChangeArrowheads="1"/>
          </p:cNvSpPr>
          <p:nvPr/>
        </p:nvSpPr>
        <p:spPr bwMode="auto">
          <a:xfrm>
            <a:off x="5938696" y="1506270"/>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a:extLst>
              <a:ext uri="{FF2B5EF4-FFF2-40B4-BE49-F238E27FC236}">
                <a16:creationId xmlns:a16="http://schemas.microsoft.com/office/drawing/2014/main" id="{80336757-1513-6AAE-4221-61F15615B47C}"/>
              </a:ext>
            </a:extLst>
          </p:cNvPr>
          <p:cNvSpPr txBox="1"/>
          <p:nvPr/>
        </p:nvSpPr>
        <p:spPr>
          <a:xfrm>
            <a:off x="96838" y="458916"/>
            <a:ext cx="8939212" cy="1172217"/>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kumimoji="1" lang="ja-JP" altLang="en-US" sz="1200" b="0" dirty="0">
                <a:latin typeface="Meiryo UI" panose="020B0604030504040204" pitchFamily="50" charset="-128"/>
                <a:ea typeface="Meiryo UI" panose="020B0604030504040204" pitchFamily="50" charset="-128"/>
              </a:rPr>
              <a:t>装削蹄の頻度は「</a:t>
            </a:r>
            <a:r>
              <a:rPr kumimoji="1" lang="en-US" altLang="ja-JP" sz="1200" b="0" dirty="0">
                <a:latin typeface="Meiryo UI" panose="020B0604030504040204" pitchFamily="50" charset="-128"/>
                <a:ea typeface="Meiryo UI" panose="020B0604030504040204" pitchFamily="50" charset="-128"/>
              </a:rPr>
              <a:t>4</a:t>
            </a:r>
            <a:r>
              <a:rPr kumimoji="1" lang="ja-JP" altLang="en-US" sz="1200" b="0" dirty="0">
                <a:latin typeface="Meiryo UI" panose="020B0604030504040204" pitchFamily="50" charset="-128"/>
                <a:ea typeface="Meiryo UI" panose="020B0604030504040204" pitchFamily="50" charset="-128"/>
              </a:rPr>
              <a:t>～</a:t>
            </a:r>
            <a:r>
              <a:rPr kumimoji="1" lang="en-US" altLang="ja-JP" sz="1200" b="0" dirty="0">
                <a:latin typeface="Meiryo UI" panose="020B0604030504040204" pitchFamily="50" charset="-128"/>
                <a:ea typeface="Meiryo UI" panose="020B0604030504040204" pitchFamily="50" charset="-128"/>
              </a:rPr>
              <a:t>8</a:t>
            </a:r>
            <a:r>
              <a:rPr kumimoji="1" lang="ja-JP" altLang="en-US" sz="1200" b="0" dirty="0">
                <a:latin typeface="Meiryo UI" panose="020B0604030504040204" pitchFamily="50" charset="-128"/>
                <a:ea typeface="Meiryo UI" panose="020B0604030504040204" pitchFamily="50" charset="-128"/>
              </a:rPr>
              <a:t>週間で実施」が最も高く</a:t>
            </a:r>
            <a:r>
              <a:rPr kumimoji="1" lang="en-US" altLang="ja-JP" sz="1200" b="0" dirty="0">
                <a:latin typeface="Meiryo UI" panose="020B0604030504040204" pitchFamily="50" charset="-128"/>
                <a:ea typeface="Meiryo UI" panose="020B0604030504040204" pitchFamily="50" charset="-128"/>
              </a:rPr>
              <a:t>45</a:t>
            </a:r>
            <a:r>
              <a:rPr kumimoji="1" lang="ja-JP" altLang="en-US" sz="1200" b="0" dirty="0">
                <a:latin typeface="Meiryo UI" panose="020B0604030504040204" pitchFamily="50" charset="-128"/>
                <a:ea typeface="Meiryo UI" panose="020B0604030504040204" pitchFamily="50" charset="-128"/>
              </a:rPr>
              <a:t>％、次いで「</a:t>
            </a:r>
            <a:r>
              <a:rPr lang="ja-JP" altLang="en-US" sz="1200" b="0" dirty="0">
                <a:latin typeface="Meiryo UI" panose="020B0604030504040204" pitchFamily="50" charset="-128"/>
                <a:ea typeface="Meiryo UI" panose="020B0604030504040204" pitchFamily="50" charset="-128"/>
              </a:rPr>
              <a:t>必要な</a:t>
            </a:r>
            <a:r>
              <a:rPr kumimoji="1" lang="ja-JP" altLang="en-US" sz="1200" b="0" dirty="0">
                <a:latin typeface="Meiryo UI" panose="020B0604030504040204" pitchFamily="50" charset="-128"/>
                <a:ea typeface="Meiryo UI" panose="020B0604030504040204" pitchFamily="50" charset="-128"/>
              </a:rPr>
              <a:t>場合のみ実施」が</a:t>
            </a:r>
            <a:r>
              <a:rPr kumimoji="1" lang="en-US" altLang="ja-JP" sz="1200" b="0" dirty="0">
                <a:latin typeface="Meiryo UI" panose="020B0604030504040204" pitchFamily="50" charset="-128"/>
                <a:ea typeface="Meiryo UI" panose="020B0604030504040204" pitchFamily="50" charset="-128"/>
              </a:rPr>
              <a:t>25</a:t>
            </a:r>
            <a:r>
              <a:rPr kumimoji="1" lang="ja-JP" altLang="en-US" sz="1200" b="0" dirty="0">
                <a:latin typeface="Meiryo UI" panose="020B0604030504040204" pitchFamily="50" charset="-128"/>
                <a:ea typeface="Meiryo UI" panose="020B0604030504040204" pitchFamily="50" charset="-128"/>
              </a:rPr>
              <a:t>％で続く。いずれ</a:t>
            </a:r>
            <a:r>
              <a:rPr lang="ja-JP" altLang="en-US" sz="1200" b="0" dirty="0">
                <a:latin typeface="Meiryo UI" panose="020B0604030504040204" pitchFamily="50" charset="-128"/>
                <a:ea typeface="Meiryo UI" panose="020B0604030504040204" pitchFamily="50" charset="-128"/>
              </a:rPr>
              <a:t>の場合</a:t>
            </a:r>
            <a:r>
              <a:rPr kumimoji="1" lang="ja-JP" altLang="en-US" sz="1200" b="0" dirty="0">
                <a:latin typeface="Meiryo UI" panose="020B0604030504040204" pitchFamily="50" charset="-128"/>
                <a:ea typeface="Meiryo UI" panose="020B0604030504040204" pitchFamily="50" charset="-128"/>
              </a:rPr>
              <a:t>においても</a:t>
            </a:r>
            <a:br>
              <a:rPr kumimoji="1" lang="en-US" altLang="ja-JP" sz="1200" b="0" dirty="0">
                <a:latin typeface="Meiryo UI" panose="020B0604030504040204" pitchFamily="50" charset="-128"/>
                <a:ea typeface="Meiryo UI" panose="020B0604030504040204" pitchFamily="50" charset="-128"/>
              </a:rPr>
            </a:br>
            <a:r>
              <a:rPr kumimoji="1" lang="ja-JP" altLang="en-US" sz="1200" b="0" dirty="0">
                <a:latin typeface="Meiryo UI" panose="020B0604030504040204" pitchFamily="50" charset="-128"/>
                <a:ea typeface="Meiryo UI" panose="020B0604030504040204" pitchFamily="50" charset="-128"/>
              </a:rPr>
              <a:t>両項目のどちらかが</a:t>
            </a:r>
            <a:r>
              <a:rPr lang="ja-JP" altLang="en-US" sz="1200" b="0" dirty="0">
                <a:latin typeface="Meiryo UI" panose="020B0604030504040204" pitchFamily="50" charset="-128"/>
                <a:ea typeface="Meiryo UI" panose="020B0604030504040204" pitchFamily="50" charset="-128"/>
              </a:rPr>
              <a:t>最も高い。</a:t>
            </a:r>
            <a:endParaRPr kumimoji="1" lang="en-US" altLang="ja-JP" sz="1200" b="0" dirty="0">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飼育馬の種類でみると、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軽種馬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zh-TW" altLang="en-US" sz="1200" b="0" dirty="0">
                <a:latin typeface="Meiryo UI" panose="020B0604030504040204" pitchFamily="50" charset="-128"/>
                <a:ea typeface="Meiryo UI" panose="020B0604030504040204" pitchFamily="50" charset="-128"/>
                <a:cs typeface="メイリオ" pitchFamily="50" charset="-128"/>
              </a:rPr>
              <a:t>乗系馬（中間種）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の「</a:t>
            </a:r>
            <a:r>
              <a:rPr lang="en-US" altLang="ja-JP" sz="1200" b="0" dirty="0">
                <a:latin typeface="Meiryo UI" panose="020B0604030504040204" pitchFamily="50" charset="-128"/>
                <a:ea typeface="Meiryo UI" panose="020B0604030504040204" pitchFamily="50" charset="-128"/>
                <a:cs typeface="メイリオ" pitchFamily="50" charset="-128"/>
              </a:rPr>
              <a:t>4</a:t>
            </a:r>
            <a:r>
              <a:rPr lang="ja-JP" altLang="en-US" sz="1200" b="0" dirty="0">
                <a:latin typeface="Meiryo UI" panose="020B0604030504040204" pitchFamily="50" charset="-128"/>
                <a:ea typeface="Meiryo UI" panose="020B0604030504040204" pitchFamily="50" charset="-128"/>
                <a:cs typeface="メイリオ" pitchFamily="50" charset="-128"/>
              </a:rPr>
              <a:t>～</a:t>
            </a:r>
            <a:r>
              <a:rPr lang="en-US" altLang="ja-JP" sz="1200" b="0" dirty="0">
                <a:latin typeface="Meiryo UI" panose="020B0604030504040204" pitchFamily="50" charset="-128"/>
                <a:ea typeface="Meiryo UI" panose="020B0604030504040204" pitchFamily="50" charset="-128"/>
                <a:cs typeface="メイリオ" pitchFamily="50" charset="-128"/>
              </a:rPr>
              <a:t>8</a:t>
            </a:r>
            <a:r>
              <a:rPr lang="ja-JP" altLang="en-US" sz="1200" b="0" dirty="0">
                <a:latin typeface="Meiryo UI" panose="020B0604030504040204" pitchFamily="50" charset="-128"/>
                <a:ea typeface="Meiryo UI" panose="020B0604030504040204" pitchFamily="50" charset="-128"/>
                <a:cs typeface="メイリオ" pitchFamily="50" charset="-128"/>
              </a:rPr>
              <a:t>週間で実施」が約</a:t>
            </a:r>
            <a:r>
              <a:rPr lang="en-US" altLang="ja-JP" sz="1200" b="0" dirty="0">
                <a:latin typeface="Meiryo UI" panose="020B0604030504040204" pitchFamily="50" charset="-128"/>
                <a:ea typeface="Meiryo UI" panose="020B0604030504040204" pitchFamily="50" charset="-128"/>
                <a:cs typeface="メイリオ" pitchFamily="50" charset="-128"/>
              </a:rPr>
              <a:t>70</a:t>
            </a:r>
            <a:r>
              <a:rPr lang="ja-JP" altLang="en-US" sz="1200" b="0" dirty="0">
                <a:latin typeface="Meiryo UI" panose="020B0604030504040204" pitchFamily="50" charset="-128"/>
                <a:ea typeface="Meiryo UI" panose="020B0604030504040204" pitchFamily="50" charset="-128"/>
                <a:cs typeface="メイリオ" pitchFamily="50" charset="-128"/>
              </a:rPr>
              <a:t>％で、全体よりも</a:t>
            </a:r>
            <a:r>
              <a:rPr lang="en-US" altLang="ja-JP" sz="1200" b="0" dirty="0">
                <a:latin typeface="Meiryo UI" panose="020B0604030504040204" pitchFamily="50" charset="-128"/>
                <a:ea typeface="Meiryo UI" panose="020B0604030504040204" pitchFamily="50" charset="-128"/>
                <a:cs typeface="メイリオ" pitchFamily="50" charset="-128"/>
              </a:rPr>
              <a:t>20pt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br>
              <a:rPr lang="en-US" altLang="ja-JP" sz="1200" b="0" dirty="0">
                <a:latin typeface="Meiryo UI" panose="020B0604030504040204" pitchFamily="50" charset="-128"/>
                <a:ea typeface="Meiryo UI" panose="020B0604030504040204" pitchFamily="50" charset="-128"/>
                <a:cs typeface="メイリオ" pitchFamily="50" charset="-128"/>
              </a:rPr>
            </a:b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ばん系馬（重種）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は「必要な場合のみ実施」が最多で他のどの馬よりも高い。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用途、施設の種類でみると、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乗馬クラブ</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a:t>
            </a:r>
            <a:r>
              <a:rPr lang="en-US" altLang="ja-JP" sz="1200" b="0" dirty="0">
                <a:latin typeface="Meiryo UI" panose="020B0604030504040204" pitchFamily="50" charset="-128"/>
                <a:ea typeface="Meiryo UI" panose="020B0604030504040204" pitchFamily="50" charset="-128"/>
                <a:cs typeface="メイリオ" pitchFamily="50" charset="-128"/>
              </a:rPr>
              <a:t>4</a:t>
            </a:r>
            <a:r>
              <a:rPr lang="ja-JP" altLang="en-US" sz="1200" b="0" dirty="0">
                <a:latin typeface="Meiryo UI" panose="020B0604030504040204" pitchFamily="50" charset="-128"/>
                <a:ea typeface="Meiryo UI" panose="020B0604030504040204" pitchFamily="50" charset="-128"/>
                <a:cs typeface="メイリオ" pitchFamily="50" charset="-128"/>
              </a:rPr>
              <a:t>～</a:t>
            </a:r>
            <a:r>
              <a:rPr lang="en-US" altLang="ja-JP" sz="1200" b="0" dirty="0">
                <a:latin typeface="Meiryo UI" panose="020B0604030504040204" pitchFamily="50" charset="-128"/>
                <a:ea typeface="Meiryo UI" panose="020B0604030504040204" pitchFamily="50" charset="-128"/>
                <a:cs typeface="メイリオ" pitchFamily="50" charset="-128"/>
              </a:rPr>
              <a:t>8</a:t>
            </a:r>
            <a:r>
              <a:rPr lang="ja-JP" altLang="en-US" sz="1200" b="0" dirty="0">
                <a:latin typeface="Meiryo UI" panose="020B0604030504040204" pitchFamily="50" charset="-128"/>
                <a:ea typeface="Meiryo UI" panose="020B0604030504040204" pitchFamily="50" charset="-128"/>
                <a:cs typeface="メイリオ" pitchFamily="50" charset="-128"/>
              </a:rPr>
              <a:t>週間で実施」が</a:t>
            </a:r>
            <a:r>
              <a:rPr lang="en-US" altLang="ja-JP" sz="1200" b="0" dirty="0">
                <a:latin typeface="Meiryo UI" panose="020B0604030504040204" pitchFamily="50" charset="-128"/>
                <a:ea typeface="Meiryo UI" panose="020B0604030504040204" pitchFamily="50" charset="-128"/>
                <a:cs typeface="メイリオ" pitchFamily="50" charset="-128"/>
              </a:rPr>
              <a:t>75</a:t>
            </a:r>
            <a:r>
              <a:rPr lang="ja-JP" altLang="en-US" sz="1200" b="0" dirty="0">
                <a:latin typeface="Meiryo UI" panose="020B0604030504040204" pitchFamily="50" charset="-128"/>
                <a:ea typeface="Meiryo UI" panose="020B0604030504040204" pitchFamily="50" charset="-128"/>
                <a:cs typeface="メイリオ" pitchFamily="50" charset="-128"/>
              </a:rPr>
              <a:t>％超え。</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5" name="正方形/長方形 4">
            <a:extLst>
              <a:ext uri="{FF2B5EF4-FFF2-40B4-BE49-F238E27FC236}">
                <a16:creationId xmlns:a16="http://schemas.microsoft.com/office/drawing/2014/main" id="{FADF981C-BC09-A277-A147-411CD7CBFDA9}"/>
              </a:ext>
            </a:extLst>
          </p:cNvPr>
          <p:cNvSpPr/>
          <p:nvPr/>
        </p:nvSpPr>
        <p:spPr>
          <a:xfrm>
            <a:off x="4213928" y="2258151"/>
            <a:ext cx="540756" cy="19923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E17E587B-F52F-DF93-B247-E2727135673B}"/>
              </a:ext>
            </a:extLst>
          </p:cNvPr>
          <p:cNvSpPr/>
          <p:nvPr/>
        </p:nvSpPr>
        <p:spPr>
          <a:xfrm>
            <a:off x="7103126" y="2276872"/>
            <a:ext cx="540756" cy="19923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a:extLst>
              <a:ext uri="{FF2B5EF4-FFF2-40B4-BE49-F238E27FC236}">
                <a16:creationId xmlns:a16="http://schemas.microsoft.com/office/drawing/2014/main" id="{04AB7004-3D2B-426D-B2C1-E12B2D82BB03}"/>
              </a:ext>
            </a:extLst>
          </p:cNvPr>
          <p:cNvSpPr/>
          <p:nvPr/>
        </p:nvSpPr>
        <p:spPr>
          <a:xfrm>
            <a:off x="5139186" y="2447522"/>
            <a:ext cx="540756" cy="19923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3E88F373-1B36-189D-54D7-13E6ACC3A537}"/>
              </a:ext>
            </a:extLst>
          </p:cNvPr>
          <p:cNvSpPr/>
          <p:nvPr/>
        </p:nvSpPr>
        <p:spPr>
          <a:xfrm>
            <a:off x="4933024" y="2653190"/>
            <a:ext cx="540756" cy="19923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3240BAE3-E8C3-A823-1CA0-8997F19D63FA}"/>
              </a:ext>
            </a:extLst>
          </p:cNvPr>
          <p:cNvSpPr/>
          <p:nvPr/>
        </p:nvSpPr>
        <p:spPr>
          <a:xfrm>
            <a:off x="6417574" y="2835181"/>
            <a:ext cx="540756" cy="19923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a:extLst>
              <a:ext uri="{FF2B5EF4-FFF2-40B4-BE49-F238E27FC236}">
                <a16:creationId xmlns:a16="http://schemas.microsoft.com/office/drawing/2014/main" id="{9A0973BA-424B-61E2-DB46-44ADD7AEE143}"/>
              </a:ext>
            </a:extLst>
          </p:cNvPr>
          <p:cNvSpPr/>
          <p:nvPr/>
        </p:nvSpPr>
        <p:spPr>
          <a:xfrm>
            <a:off x="5409462" y="5013176"/>
            <a:ext cx="540756" cy="19923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a:extLst>
              <a:ext uri="{FF2B5EF4-FFF2-40B4-BE49-F238E27FC236}">
                <a16:creationId xmlns:a16="http://schemas.microsoft.com/office/drawing/2014/main" id="{C1A9D6AD-8457-5764-1545-0A253581F1FE}"/>
              </a:ext>
            </a:extLst>
          </p:cNvPr>
          <p:cNvSpPr/>
          <p:nvPr/>
        </p:nvSpPr>
        <p:spPr>
          <a:xfrm>
            <a:off x="5354226" y="5786524"/>
            <a:ext cx="540756" cy="19923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235722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3B69F-7698-0C49-51FD-903DDA5E7980}"/>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5931CE2-EC4E-A823-407E-FC4A56DA3857}"/>
              </a:ext>
            </a:extLst>
          </p:cNvPr>
          <p:cNvSpPr txBox="1"/>
          <p:nvPr/>
        </p:nvSpPr>
        <p:spPr>
          <a:xfrm>
            <a:off x="96838" y="458916"/>
            <a:ext cx="893921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日常観察の実施方法は、「餌を与えた際の食欲等を確認している」が</a:t>
            </a:r>
            <a:r>
              <a:rPr lang="en-US" altLang="ja-JP" sz="1200" b="0" dirty="0">
                <a:latin typeface="Meiryo UI" panose="020B0604030504040204" pitchFamily="50" charset="-128"/>
                <a:ea typeface="Meiryo UI" panose="020B0604030504040204" pitchFamily="50" charset="-128"/>
                <a:cs typeface="メイリオ" pitchFamily="50" charset="-128"/>
              </a:rPr>
              <a:t>91</a:t>
            </a:r>
            <a:r>
              <a:rPr lang="ja-JP" altLang="en-US" sz="1200" b="0" dirty="0">
                <a:latin typeface="Meiryo UI" panose="020B0604030504040204" pitchFamily="50" charset="-128"/>
                <a:ea typeface="Meiryo UI" panose="020B0604030504040204" pitchFamily="50" charset="-128"/>
                <a:cs typeface="メイリオ" pitchFamily="50" charset="-128"/>
              </a:rPr>
              <a:t>％、「馬房にいるときの様子を観察」が</a:t>
            </a:r>
            <a:r>
              <a:rPr lang="en-US" altLang="ja-JP" sz="1200" b="0" dirty="0">
                <a:latin typeface="Meiryo UI" panose="020B0604030504040204" pitchFamily="50" charset="-128"/>
                <a:ea typeface="Meiryo UI" panose="020B0604030504040204" pitchFamily="50" charset="-128"/>
                <a:cs typeface="メイリオ" pitchFamily="50" charset="-128"/>
              </a:rPr>
              <a:t>88</a:t>
            </a:r>
            <a:r>
              <a:rPr lang="ja-JP" altLang="en-US" sz="1200" b="0" dirty="0">
                <a:latin typeface="Meiryo UI" panose="020B0604030504040204" pitchFamily="50" charset="-128"/>
                <a:ea typeface="Meiryo UI" panose="020B0604030504040204" pitchFamily="50" charset="-128"/>
                <a:cs typeface="メイリオ" pitchFamily="50" charset="-128"/>
              </a:rPr>
              <a:t>％で高い。また、飼育馬の</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ばん系馬（重種）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はいずれの項目においてもスコアが全体よりも低く、特に「餌を与えた際の食欲等を確認している」 「馬房から出した時の症状を確認」「馬房から出して運動を始めた時に異状があるか確認」は全体よりも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以上低い。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用途、施設の種類でみると、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育成牧場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は「馬房から出した時の症状を確認」が</a:t>
            </a:r>
            <a:r>
              <a:rPr lang="en-US" altLang="ja-JP" sz="1200" b="0" dirty="0">
                <a:latin typeface="Meiryo UI" panose="020B0604030504040204" pitchFamily="50" charset="-128"/>
                <a:ea typeface="Meiryo UI" panose="020B0604030504040204" pitchFamily="50" charset="-128"/>
                <a:cs typeface="メイリオ" pitchFamily="50" charset="-128"/>
              </a:rPr>
              <a:t>97</a:t>
            </a:r>
            <a:r>
              <a:rPr lang="ja-JP" altLang="en-US" sz="1200" b="0" dirty="0">
                <a:latin typeface="Meiryo UI" panose="020B0604030504040204" pitchFamily="50" charset="-128"/>
                <a:ea typeface="Meiryo UI" panose="020B0604030504040204" pitchFamily="50" charset="-128"/>
                <a:cs typeface="メイリオ" pitchFamily="50" charset="-128"/>
              </a:rPr>
              <a:t>～</a:t>
            </a:r>
            <a:r>
              <a:rPr lang="en-US" altLang="ja-JP" sz="1200" b="0" dirty="0">
                <a:latin typeface="Meiryo UI" panose="020B0604030504040204" pitchFamily="50" charset="-128"/>
                <a:ea typeface="Meiryo UI" panose="020B0604030504040204" pitchFamily="50" charset="-128"/>
                <a:cs typeface="メイリオ" pitchFamily="50" charset="-128"/>
              </a:rPr>
              <a:t>98</a:t>
            </a:r>
            <a:r>
              <a:rPr lang="ja-JP" altLang="en-US" sz="1200" b="0" dirty="0">
                <a:latin typeface="Meiryo UI" panose="020B0604030504040204" pitchFamily="50" charset="-128"/>
                <a:ea typeface="Meiryo UI" panose="020B0604030504040204" pitchFamily="50" charset="-128"/>
                <a:cs typeface="メイリオ" pitchFamily="50" charset="-128"/>
              </a:rPr>
              <a:t>％で非常に高い。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pic>
        <p:nvPicPr>
          <p:cNvPr id="2" name="図 1">
            <a:extLst>
              <a:ext uri="{FF2B5EF4-FFF2-40B4-BE49-F238E27FC236}">
                <a16:creationId xmlns:a16="http://schemas.microsoft.com/office/drawing/2014/main" id="{8321728C-8DFE-2818-6E2B-75F96CF8D1C6}"/>
              </a:ext>
            </a:extLst>
          </p:cNvPr>
          <p:cNvPicPr>
            <a:picLocks noChangeAspect="1"/>
          </p:cNvPicPr>
          <p:nvPr/>
        </p:nvPicPr>
        <p:blipFill>
          <a:blip r:embed="rId2"/>
          <a:stretch>
            <a:fillRect/>
          </a:stretch>
        </p:blipFill>
        <p:spPr>
          <a:xfrm>
            <a:off x="602310" y="1743816"/>
            <a:ext cx="7723132" cy="4994335"/>
          </a:xfrm>
          <a:prstGeom prst="rect">
            <a:avLst/>
          </a:prstGeom>
        </p:spPr>
      </p:pic>
      <p:sp>
        <p:nvSpPr>
          <p:cNvPr id="6" name="タイトル 5">
            <a:extLst>
              <a:ext uri="{FF2B5EF4-FFF2-40B4-BE49-F238E27FC236}">
                <a16:creationId xmlns:a16="http://schemas.microsoft.com/office/drawing/2014/main" id="{124A7399-031E-E166-41E8-08F4B04A75B1}"/>
              </a:ext>
            </a:extLst>
          </p:cNvPr>
          <p:cNvSpPr>
            <a:spLocks noGrp="1"/>
          </p:cNvSpPr>
          <p:nvPr>
            <p:ph type="title"/>
          </p:nvPr>
        </p:nvSpPr>
        <p:spPr>
          <a:xfrm>
            <a:off x="0" y="0"/>
            <a:ext cx="9756576" cy="404813"/>
          </a:xfrm>
        </p:spPr>
        <p:txBody>
          <a:bodyPr/>
          <a:lstStyle/>
          <a:p>
            <a:r>
              <a:rPr kumimoji="1" lang="ja-JP" altLang="en-US" dirty="0"/>
              <a:t>日常観察の実施方法</a:t>
            </a:r>
          </a:p>
        </p:txBody>
      </p:sp>
      <p:sp>
        <p:nvSpPr>
          <p:cNvPr id="19" name="テキスト プレースホルダー 3">
            <a:extLst>
              <a:ext uri="{FF2B5EF4-FFF2-40B4-BE49-F238E27FC236}">
                <a16:creationId xmlns:a16="http://schemas.microsoft.com/office/drawing/2014/main" id="{74F76421-4977-4C06-6BDE-138E289D4E11}"/>
              </a:ext>
            </a:extLst>
          </p:cNvPr>
          <p:cNvSpPr txBox="1">
            <a:spLocks/>
          </p:cNvSpPr>
          <p:nvPr/>
        </p:nvSpPr>
        <p:spPr bwMode="auto">
          <a:xfrm>
            <a:off x="359668" y="1484809"/>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Q15</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．あなたの飼育馬の日常観察はどのように実施していますか。（複数回答可）</a:t>
            </a:r>
          </a:p>
        </p:txBody>
      </p:sp>
      <p:sp>
        <p:nvSpPr>
          <p:cNvPr id="14" name="正方形/長方形 12">
            <a:extLst>
              <a:ext uri="{FF2B5EF4-FFF2-40B4-BE49-F238E27FC236}">
                <a16:creationId xmlns:a16="http://schemas.microsoft.com/office/drawing/2014/main" id="{42B73298-CF79-D01C-C88B-7765F716179F}"/>
              </a:ext>
            </a:extLst>
          </p:cNvPr>
          <p:cNvSpPr>
            <a:spLocks noChangeArrowheads="1"/>
          </p:cNvSpPr>
          <p:nvPr/>
        </p:nvSpPr>
        <p:spPr bwMode="auto">
          <a:xfrm>
            <a:off x="5938696" y="1341348"/>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 name="正方形/長方形 4">
            <a:extLst>
              <a:ext uri="{FF2B5EF4-FFF2-40B4-BE49-F238E27FC236}">
                <a16:creationId xmlns:a16="http://schemas.microsoft.com/office/drawing/2014/main" id="{EBD60661-A8BD-530C-0745-52477D2E1673}"/>
              </a:ext>
            </a:extLst>
          </p:cNvPr>
          <p:cNvSpPr/>
          <p:nvPr/>
        </p:nvSpPr>
        <p:spPr>
          <a:xfrm>
            <a:off x="2780678" y="1709686"/>
            <a:ext cx="1382949" cy="218761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178D1E45-4394-D1F3-27AF-574361E09BDA}"/>
              </a:ext>
            </a:extLst>
          </p:cNvPr>
          <p:cNvSpPr/>
          <p:nvPr/>
        </p:nvSpPr>
        <p:spPr>
          <a:xfrm>
            <a:off x="4167840" y="4171780"/>
            <a:ext cx="1380704" cy="116136"/>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a:extLst>
              <a:ext uri="{FF2B5EF4-FFF2-40B4-BE49-F238E27FC236}">
                <a16:creationId xmlns:a16="http://schemas.microsoft.com/office/drawing/2014/main" id="{8E903C31-5C2F-7BED-78DF-2FC24F7F6520}"/>
              </a:ext>
            </a:extLst>
          </p:cNvPr>
          <p:cNvSpPr/>
          <p:nvPr/>
        </p:nvSpPr>
        <p:spPr>
          <a:xfrm>
            <a:off x="2790540" y="4166836"/>
            <a:ext cx="671751" cy="129956"/>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3CF06BB1-3F2A-3D34-9C13-18B97CF5841D}"/>
              </a:ext>
            </a:extLst>
          </p:cNvPr>
          <p:cNvSpPr/>
          <p:nvPr/>
        </p:nvSpPr>
        <p:spPr>
          <a:xfrm>
            <a:off x="4184342" y="5638813"/>
            <a:ext cx="684555" cy="14869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a:extLst>
              <a:ext uri="{FF2B5EF4-FFF2-40B4-BE49-F238E27FC236}">
                <a16:creationId xmlns:a16="http://schemas.microsoft.com/office/drawing/2014/main" id="{F8E79406-B113-7D0C-5143-79CF59D0C254}"/>
              </a:ext>
            </a:extLst>
          </p:cNvPr>
          <p:cNvSpPr/>
          <p:nvPr/>
        </p:nvSpPr>
        <p:spPr>
          <a:xfrm>
            <a:off x="4185326" y="5899227"/>
            <a:ext cx="684555" cy="14869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439646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3429000"/>
            <a:ext cx="5435600" cy="720725"/>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defRPr/>
            </a:pPr>
            <a:r>
              <a:rPr lang="en-US" altLang="ja-JP" sz="3000" b="0" dirty="0">
                <a:solidFill>
                  <a:schemeClr val="tx1"/>
                </a:solidFill>
                <a:latin typeface="Meiryo UI" panose="020B0604030504040204" pitchFamily="50" charset="-128"/>
                <a:ea typeface="Meiryo UI" panose="020B0604030504040204" pitchFamily="50" charset="-128"/>
              </a:rPr>
              <a:t>Ⅰ.</a:t>
            </a:r>
            <a:r>
              <a:rPr lang="ja-JP" altLang="en-US" sz="3000" b="0" dirty="0">
                <a:solidFill>
                  <a:schemeClr val="tx1"/>
                </a:solidFill>
                <a:latin typeface="Meiryo UI" panose="020B0604030504040204" pitchFamily="50" charset="-128"/>
                <a:ea typeface="Meiryo UI" panose="020B0604030504040204" pitchFamily="50" charset="-128"/>
              </a:rPr>
              <a:t>調査概要</a:t>
            </a:r>
            <a:endParaRPr lang="ja-JP" altLang="en-US" sz="3000" dirty="0">
              <a:solidFill>
                <a:schemeClr val="tx1"/>
              </a:solidFill>
              <a:latin typeface="Meiryo UI" panose="020B0604030504040204" pitchFamily="50" charset="-128"/>
              <a:ea typeface="Meiryo UI" panose="020B0604030504040204" pitchFamily="50" charset="-128"/>
            </a:endParaRPr>
          </a:p>
        </p:txBody>
      </p:sp>
      <p:sp>
        <p:nvSpPr>
          <p:cNvPr id="20483" name="スライド番号プレースホルダー 2"/>
          <p:cNvSpPr>
            <a:spLocks noGrp="1"/>
          </p:cNvSpPr>
          <p:nvPr>
            <p:ph type="sldNum" sz="quarter" idx="29"/>
          </p:nvPr>
        </p:nvSpPr>
        <p:spPr>
          <a:xfrm>
            <a:off x="7015163" y="6667500"/>
            <a:ext cx="2133600" cy="196850"/>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72C3528B-F9E2-4D54-BFCA-C8F234E471CE}" type="slidenum">
              <a:rPr lang="en-US" altLang="ja-JP" sz="800" b="0" smtClean="0">
                <a:latin typeface="Arial" panose="020B0604020202020204" pitchFamily="34" charset="0"/>
                <a:ea typeface="ＭＳ Ｐゴシック" panose="020B0600070205080204" pitchFamily="50" charset="-128"/>
              </a:rPr>
              <a:pPr>
                <a:spcBef>
                  <a:spcPct val="0"/>
                </a:spcBef>
              </a:pPr>
              <a:t>2</a:t>
            </a:fld>
            <a:endParaRPr lang="en-US" altLang="ja-JP" sz="800" b="0" dirty="0">
              <a:latin typeface="Arial" panose="020B0604020202020204" pitchFamily="34" charset="0"/>
              <a:ea typeface="ＭＳ Ｐゴシック" panose="020B0600070205080204"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6AB1B-5ABA-9A2A-AC9E-CC3E3F0FC7C4}"/>
            </a:ext>
          </a:extLst>
        </p:cNvPr>
        <p:cNvGrpSpPr/>
        <p:nvPr/>
      </p:nvGrpSpPr>
      <p:grpSpPr>
        <a:xfrm>
          <a:off x="0" y="0"/>
          <a:ext cx="0" cy="0"/>
          <a:chOff x="0" y="0"/>
          <a:chExt cx="0" cy="0"/>
        </a:xfrm>
      </p:grpSpPr>
      <p:pic>
        <p:nvPicPr>
          <p:cNvPr id="2" name="図 1">
            <a:extLst>
              <a:ext uri="{FF2B5EF4-FFF2-40B4-BE49-F238E27FC236}">
                <a16:creationId xmlns:a16="http://schemas.microsoft.com/office/drawing/2014/main" id="{8F2A5B22-FEA5-77A0-EDB1-16BDD879EC77}"/>
              </a:ext>
            </a:extLst>
          </p:cNvPr>
          <p:cNvPicPr>
            <a:picLocks noChangeAspect="1"/>
          </p:cNvPicPr>
          <p:nvPr/>
        </p:nvPicPr>
        <p:blipFill>
          <a:blip r:embed="rId2"/>
          <a:stretch>
            <a:fillRect/>
          </a:stretch>
        </p:blipFill>
        <p:spPr>
          <a:xfrm>
            <a:off x="663864" y="1548394"/>
            <a:ext cx="7625918" cy="5129571"/>
          </a:xfrm>
          <a:prstGeom prst="rect">
            <a:avLst/>
          </a:prstGeom>
        </p:spPr>
      </p:pic>
      <p:sp>
        <p:nvSpPr>
          <p:cNvPr id="6" name="タイトル 5">
            <a:extLst>
              <a:ext uri="{FF2B5EF4-FFF2-40B4-BE49-F238E27FC236}">
                <a16:creationId xmlns:a16="http://schemas.microsoft.com/office/drawing/2014/main" id="{860EA2FE-CD76-ADA5-8154-E9346BCBE2F7}"/>
              </a:ext>
            </a:extLst>
          </p:cNvPr>
          <p:cNvSpPr>
            <a:spLocks noGrp="1"/>
          </p:cNvSpPr>
          <p:nvPr>
            <p:ph type="title"/>
          </p:nvPr>
        </p:nvSpPr>
        <p:spPr>
          <a:xfrm>
            <a:off x="0" y="0"/>
            <a:ext cx="9036050" cy="404813"/>
          </a:xfrm>
        </p:spPr>
        <p:txBody>
          <a:bodyPr/>
          <a:lstStyle/>
          <a:p>
            <a:r>
              <a:rPr kumimoji="1" lang="ja-JP" altLang="en-US" dirty="0"/>
              <a:t>飼育馬に異状が認められた場合</a:t>
            </a:r>
            <a:r>
              <a:rPr lang="ja-JP" altLang="en-US" dirty="0">
                <a:solidFill>
                  <a:srgbClr val="000000"/>
                </a:solidFill>
                <a:cs typeface="+mn-cs"/>
              </a:rPr>
              <a:t>の対応</a:t>
            </a:r>
            <a:endParaRPr kumimoji="1" lang="ja-JP" altLang="en-US" dirty="0"/>
          </a:p>
        </p:txBody>
      </p:sp>
      <p:sp>
        <p:nvSpPr>
          <p:cNvPr id="19" name="テキスト プレースホルダー 3">
            <a:extLst>
              <a:ext uri="{FF2B5EF4-FFF2-40B4-BE49-F238E27FC236}">
                <a16:creationId xmlns:a16="http://schemas.microsoft.com/office/drawing/2014/main" id="{C00D1D3A-EEB8-9457-0039-392A491394DE}"/>
              </a:ext>
            </a:extLst>
          </p:cNvPr>
          <p:cNvSpPr txBox="1">
            <a:spLocks/>
          </p:cNvSpPr>
          <p:nvPr/>
        </p:nvSpPr>
        <p:spPr bwMode="auto">
          <a:xfrm>
            <a:off x="359668" y="1484784"/>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Q16</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．あなたの飼育馬に異状が認められた場合、どのように対応してますか。（複数回答可）</a:t>
            </a:r>
          </a:p>
        </p:txBody>
      </p:sp>
      <p:sp>
        <p:nvSpPr>
          <p:cNvPr id="14" name="正方形/長方形 12">
            <a:extLst>
              <a:ext uri="{FF2B5EF4-FFF2-40B4-BE49-F238E27FC236}">
                <a16:creationId xmlns:a16="http://schemas.microsoft.com/office/drawing/2014/main" id="{3E61C860-E37C-6266-0C67-5C19C8765B3D}"/>
              </a:ext>
            </a:extLst>
          </p:cNvPr>
          <p:cNvSpPr>
            <a:spLocks noChangeArrowheads="1"/>
          </p:cNvSpPr>
          <p:nvPr/>
        </p:nvSpPr>
        <p:spPr bwMode="auto">
          <a:xfrm>
            <a:off x="5938696" y="1506270"/>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ja-JP" altLang="en-US" sz="800" b="0" dirty="0">
                <a:solidFill>
                  <a:srgbClr val="000000"/>
                </a:solidFill>
                <a:latin typeface="Meiryo UI" panose="020B0604030504040204" pitchFamily="50" charset="-128"/>
                <a:ea typeface="Meiryo UI" panose="020B0604030504040204" pitchFamily="50" charset="-128"/>
              </a:rPr>
              <a:t>全体</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4" name="テキスト ボックス 3">
            <a:extLst>
              <a:ext uri="{FF2B5EF4-FFF2-40B4-BE49-F238E27FC236}">
                <a16:creationId xmlns:a16="http://schemas.microsoft.com/office/drawing/2014/main" id="{CFC09F65-85B9-BDC7-0D3D-7DC89B6BAB25}"/>
              </a:ext>
            </a:extLst>
          </p:cNvPr>
          <p:cNvSpPr txBox="1"/>
          <p:nvPr/>
        </p:nvSpPr>
        <p:spPr>
          <a:xfrm>
            <a:off x="96838" y="458916"/>
            <a:ext cx="893921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飼育馬に異状が認められた場合の対応は、「すぐに診療獣医師に依頼する」で</a:t>
            </a:r>
            <a:r>
              <a:rPr lang="en-US" altLang="ja-JP" sz="1200" b="0" dirty="0">
                <a:latin typeface="Meiryo UI" panose="020B0604030504040204" pitchFamily="50" charset="-128"/>
                <a:ea typeface="Meiryo UI" panose="020B0604030504040204" pitchFamily="50" charset="-128"/>
                <a:cs typeface="メイリオ" pitchFamily="50" charset="-128"/>
              </a:rPr>
              <a:t>83</a:t>
            </a:r>
            <a:r>
              <a:rPr lang="ja-JP" altLang="en-US" sz="1200" b="0" dirty="0">
                <a:latin typeface="Meiryo UI" panose="020B0604030504040204" pitchFamily="50" charset="-128"/>
                <a:ea typeface="Meiryo UI" panose="020B0604030504040204" pitchFamily="50" charset="-128"/>
                <a:cs typeface="メイリオ" pitchFamily="50" charset="-128"/>
              </a:rPr>
              <a:t>％で高く、次いで「自家治療で様子をみる」が</a:t>
            </a:r>
            <a:r>
              <a:rPr lang="en-US" altLang="ja-JP" sz="1200" b="0" dirty="0">
                <a:latin typeface="Meiryo UI" panose="020B0604030504040204" pitchFamily="50" charset="-128"/>
                <a:ea typeface="Meiryo UI" panose="020B0604030504040204" pitchFamily="50" charset="-128"/>
                <a:cs typeface="メイリオ" pitchFamily="50" charset="-128"/>
              </a:rPr>
              <a:t>48</a:t>
            </a:r>
            <a:r>
              <a:rPr lang="ja-JP" altLang="en-US" sz="1200" b="0" dirty="0">
                <a:latin typeface="Meiryo UI" panose="020B0604030504040204" pitchFamily="50" charset="-128"/>
                <a:ea typeface="Meiryo UI" panose="020B0604030504040204" pitchFamily="50" charset="-128"/>
                <a:cs typeface="メイリオ" pitchFamily="50" charset="-128"/>
              </a:rPr>
              <a:t>％で続く。</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軽種馬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zh-TW" altLang="en-US" sz="1200" b="0" dirty="0">
                <a:latin typeface="Meiryo UI" panose="020B0604030504040204" pitchFamily="50" charset="-128"/>
                <a:ea typeface="Meiryo UI" panose="020B0604030504040204" pitchFamily="50" charset="-128"/>
                <a:cs typeface="メイリオ" pitchFamily="50" charset="-128"/>
              </a:rPr>
              <a:t>乗系馬（中間種）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は他の馬と比較すると、「自家治療で様子をみる」が高く、全体と比較しても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用途でみると、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福祉用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は「診療獣医師に依頼する」「自家治療で様子をみる」どちらも全体よりも高い。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施設の種類でみると、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乗馬クラブ</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は「自家治療で様子をみる」が他のどの施設と比較しても高い。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5" name="正方形/長方形 4">
            <a:extLst>
              <a:ext uri="{FF2B5EF4-FFF2-40B4-BE49-F238E27FC236}">
                <a16:creationId xmlns:a16="http://schemas.microsoft.com/office/drawing/2014/main" id="{3E75B480-8B93-3F1D-0B1E-1A2CC63F5047}"/>
              </a:ext>
            </a:extLst>
          </p:cNvPr>
          <p:cNvSpPr/>
          <p:nvPr/>
        </p:nvSpPr>
        <p:spPr>
          <a:xfrm>
            <a:off x="2911876" y="1709686"/>
            <a:ext cx="2148394" cy="204556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C06154D4-67BE-A738-4F02-6D9B5ACD67BF}"/>
              </a:ext>
            </a:extLst>
          </p:cNvPr>
          <p:cNvSpPr/>
          <p:nvPr/>
        </p:nvSpPr>
        <p:spPr>
          <a:xfrm>
            <a:off x="3978193" y="3762406"/>
            <a:ext cx="1064324" cy="276934"/>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a:extLst>
              <a:ext uri="{FF2B5EF4-FFF2-40B4-BE49-F238E27FC236}">
                <a16:creationId xmlns:a16="http://schemas.microsoft.com/office/drawing/2014/main" id="{DFB84336-65CF-261B-1CCE-BA25DC3FA1E7}"/>
              </a:ext>
            </a:extLst>
          </p:cNvPr>
          <p:cNvSpPr/>
          <p:nvPr/>
        </p:nvSpPr>
        <p:spPr>
          <a:xfrm>
            <a:off x="2911876" y="4873150"/>
            <a:ext cx="2157274" cy="13385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EBD7EC86-DA71-32B8-9789-91D371A85806}"/>
              </a:ext>
            </a:extLst>
          </p:cNvPr>
          <p:cNvSpPr/>
          <p:nvPr/>
        </p:nvSpPr>
        <p:spPr>
          <a:xfrm>
            <a:off x="2906938" y="5555011"/>
            <a:ext cx="2144457" cy="13557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9FBFB375-B23B-6305-619D-41F98CC85E87}"/>
              </a:ext>
            </a:extLst>
          </p:cNvPr>
          <p:cNvSpPr/>
          <p:nvPr/>
        </p:nvSpPr>
        <p:spPr>
          <a:xfrm>
            <a:off x="3977196" y="6109103"/>
            <a:ext cx="1091954" cy="13189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6305208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3EC6A-4E8E-42BD-AF38-3D30AC7BBE88}"/>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5BACD5D7-967F-0A1D-BB2A-E40F6E0A32D5}"/>
              </a:ext>
            </a:extLst>
          </p:cNvPr>
          <p:cNvPicPr>
            <a:picLocks noChangeAspect="1"/>
          </p:cNvPicPr>
          <p:nvPr/>
        </p:nvPicPr>
        <p:blipFill>
          <a:blip r:embed="rId2"/>
          <a:stretch>
            <a:fillRect/>
          </a:stretch>
        </p:blipFill>
        <p:spPr>
          <a:xfrm>
            <a:off x="634862" y="1953328"/>
            <a:ext cx="7938008" cy="4679560"/>
          </a:xfrm>
          <a:prstGeom prst="rect">
            <a:avLst/>
          </a:prstGeom>
        </p:spPr>
      </p:pic>
      <p:sp>
        <p:nvSpPr>
          <p:cNvPr id="6" name="タイトル 5">
            <a:extLst>
              <a:ext uri="{FF2B5EF4-FFF2-40B4-BE49-F238E27FC236}">
                <a16:creationId xmlns:a16="http://schemas.microsoft.com/office/drawing/2014/main" id="{D6A02068-116B-80D3-FDC7-18CB948D8EF3}"/>
              </a:ext>
            </a:extLst>
          </p:cNvPr>
          <p:cNvSpPr>
            <a:spLocks noGrp="1"/>
          </p:cNvSpPr>
          <p:nvPr>
            <p:ph type="title"/>
          </p:nvPr>
        </p:nvSpPr>
        <p:spPr>
          <a:xfrm>
            <a:off x="0" y="0"/>
            <a:ext cx="9036050" cy="404813"/>
          </a:xfrm>
        </p:spPr>
        <p:txBody>
          <a:bodyPr/>
          <a:lstStyle/>
          <a:p>
            <a:r>
              <a:rPr kumimoji="1" lang="ja-JP" altLang="en-US" dirty="0"/>
              <a:t>ワクチン接種による予防対策</a:t>
            </a:r>
          </a:p>
        </p:txBody>
      </p:sp>
      <p:sp>
        <p:nvSpPr>
          <p:cNvPr id="19" name="テキスト プレースホルダー 3">
            <a:extLst>
              <a:ext uri="{FF2B5EF4-FFF2-40B4-BE49-F238E27FC236}">
                <a16:creationId xmlns:a16="http://schemas.microsoft.com/office/drawing/2014/main" id="{92CBF512-035A-D198-0EAD-15CA4BF60C51}"/>
              </a:ext>
            </a:extLst>
          </p:cNvPr>
          <p:cNvSpPr txBox="1">
            <a:spLocks/>
          </p:cNvSpPr>
          <p:nvPr/>
        </p:nvSpPr>
        <p:spPr bwMode="auto">
          <a:xfrm>
            <a:off x="359668" y="1484784"/>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Q17</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．ワクチン接種による予防対策についてお選びください。（複数回答可）</a:t>
            </a:r>
          </a:p>
        </p:txBody>
      </p:sp>
      <p:sp>
        <p:nvSpPr>
          <p:cNvPr id="14" name="正方形/長方形 12">
            <a:extLst>
              <a:ext uri="{FF2B5EF4-FFF2-40B4-BE49-F238E27FC236}">
                <a16:creationId xmlns:a16="http://schemas.microsoft.com/office/drawing/2014/main" id="{3E4F47DE-B272-0F08-D60B-368C6B76D1F3}"/>
              </a:ext>
            </a:extLst>
          </p:cNvPr>
          <p:cNvSpPr>
            <a:spLocks noChangeArrowheads="1"/>
          </p:cNvSpPr>
          <p:nvPr/>
        </p:nvSpPr>
        <p:spPr bwMode="auto">
          <a:xfrm>
            <a:off x="5938696" y="1506270"/>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a:extLst>
              <a:ext uri="{FF2B5EF4-FFF2-40B4-BE49-F238E27FC236}">
                <a16:creationId xmlns:a16="http://schemas.microsoft.com/office/drawing/2014/main" id="{7356B25A-3787-6C6F-0E91-6103D78B86FF}"/>
              </a:ext>
            </a:extLst>
          </p:cNvPr>
          <p:cNvSpPr txBox="1"/>
          <p:nvPr/>
        </p:nvSpPr>
        <p:spPr>
          <a:xfrm>
            <a:off x="96838" y="361260"/>
            <a:ext cx="9047162" cy="1141439"/>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ワクチン接種による予防対策は、「ワクチン接種を全頭実施している」が</a:t>
            </a:r>
            <a:r>
              <a:rPr lang="en-US" altLang="ja-JP" sz="1200" b="0" dirty="0">
                <a:latin typeface="Meiryo UI" panose="020B0604030504040204" pitchFamily="50" charset="-128"/>
                <a:ea typeface="Meiryo UI" panose="020B0604030504040204" pitchFamily="50" charset="-128"/>
                <a:cs typeface="メイリオ" pitchFamily="50" charset="-128"/>
              </a:rPr>
              <a:t>66</a:t>
            </a:r>
            <a:r>
              <a:rPr lang="ja-JP" altLang="en-US" sz="1200" b="0" dirty="0">
                <a:latin typeface="Meiryo UI" panose="020B0604030504040204" pitchFamily="50" charset="-128"/>
                <a:ea typeface="Meiryo UI" panose="020B0604030504040204" pitchFamily="50" charset="-128"/>
                <a:cs typeface="メイリオ" pitchFamily="50" charset="-128"/>
              </a:rPr>
              <a:t>％で最も高く、次いで「ワクチン接種に係る助成を受けたことがある」が</a:t>
            </a:r>
            <a:r>
              <a:rPr lang="en-US" altLang="ja-JP" sz="1200" b="0" dirty="0">
                <a:latin typeface="Meiryo UI" panose="020B0604030504040204" pitchFamily="50" charset="-128"/>
                <a:ea typeface="Meiryo UI" panose="020B0604030504040204" pitchFamily="50" charset="-128"/>
                <a:cs typeface="メイリオ" pitchFamily="50" charset="-128"/>
              </a:rPr>
              <a:t>29</a:t>
            </a:r>
            <a:r>
              <a:rPr lang="ja-JP" altLang="en-US" sz="1200" b="0" dirty="0">
                <a:latin typeface="Meiryo UI" panose="020B0604030504040204" pitchFamily="50" charset="-128"/>
                <a:ea typeface="Meiryo UI" panose="020B0604030504040204" pitchFamily="50" charset="-128"/>
                <a:cs typeface="メイリオ" pitchFamily="50" charset="-128"/>
              </a:rPr>
              <a:t>％で続く。「助成事業を知らなかった」は</a:t>
            </a:r>
            <a:r>
              <a:rPr lang="en-US" altLang="ja-JP" sz="1200" b="0" dirty="0">
                <a:latin typeface="Meiryo UI" panose="020B0604030504040204" pitchFamily="50" charset="-128"/>
                <a:ea typeface="Meiryo UI" panose="020B0604030504040204" pitchFamily="50" charset="-128"/>
                <a:cs typeface="メイリオ" pitchFamily="50" charset="-128"/>
              </a:rPr>
              <a:t>4.4</a:t>
            </a:r>
            <a:r>
              <a:rPr lang="ja-JP" altLang="en-US" sz="1200" b="0" dirty="0">
                <a:latin typeface="Meiryo UI" panose="020B0604030504040204" pitchFamily="50" charset="-128"/>
                <a:ea typeface="Meiryo UI" panose="020B0604030504040204" pitchFamily="50" charset="-128"/>
                <a:cs typeface="メイリオ" pitchFamily="50" charset="-128"/>
              </a:rPr>
              <a:t>％で低い。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種類別でみると、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軽種馬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zh-TW" altLang="en-US" sz="1200" b="0" dirty="0">
                <a:latin typeface="Meiryo UI" panose="020B0604030504040204" pitchFamily="50" charset="-128"/>
                <a:ea typeface="Meiryo UI" panose="020B0604030504040204" pitchFamily="50" charset="-128"/>
                <a:cs typeface="メイリオ" pitchFamily="50" charset="-128"/>
              </a:rPr>
              <a:t>乗系馬（中間種）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は「全頭接種している」が</a:t>
            </a:r>
            <a:r>
              <a:rPr lang="en-US" altLang="ja-JP" sz="1200" b="0" dirty="0">
                <a:latin typeface="Meiryo UI" panose="020B0604030504040204" pitchFamily="50" charset="-128"/>
                <a:ea typeface="Meiryo UI" panose="020B0604030504040204" pitchFamily="50" charset="-128"/>
                <a:cs typeface="メイリオ" pitchFamily="50" charset="-128"/>
              </a:rPr>
              <a:t>80</a:t>
            </a:r>
            <a:r>
              <a:rPr lang="ja-JP" altLang="en-US" sz="1200" b="0" dirty="0">
                <a:latin typeface="Meiryo UI" panose="020B0604030504040204" pitchFamily="50" charset="-128"/>
                <a:ea typeface="Meiryo UI" panose="020B0604030504040204" pitchFamily="50" charset="-128"/>
                <a:cs typeface="メイリオ" pitchFamily="50" charset="-128"/>
              </a:rPr>
              <a:t>％台で高く、「助成を受けたことがある」も全体よりも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高い。また、</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や</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乗馬クラブ</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でみても同様の傾向がみられ、「接種を全頭実施している」「助成を受けたことがある」という回答は</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関連性がある。</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実施している計</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が</a:t>
            </a:r>
            <a:r>
              <a:rPr lang="en-US" altLang="ja-JP" sz="1200" b="0" dirty="0">
                <a:latin typeface="Meiryo UI" panose="020B0604030504040204" pitchFamily="50" charset="-128"/>
                <a:ea typeface="Meiryo UI" panose="020B0604030504040204" pitchFamily="50" charset="-128"/>
                <a:cs typeface="メイリオ" pitchFamily="50" charset="-128"/>
              </a:rPr>
              <a:t>99</a:t>
            </a:r>
            <a:r>
              <a:rPr lang="ja-JP" altLang="en-US" sz="1200" b="0" dirty="0">
                <a:latin typeface="Meiryo UI" panose="020B0604030504040204" pitchFamily="50" charset="-128"/>
                <a:ea typeface="Meiryo UI" panose="020B0604030504040204" pitchFamily="50" charset="-128"/>
                <a:cs typeface="メイリオ" pitchFamily="50" charset="-128"/>
              </a:rPr>
              <a:t>％で大半がワクチンを接種できている状況。</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7" name="テキスト ボックス 6">
            <a:extLst>
              <a:ext uri="{FF2B5EF4-FFF2-40B4-BE49-F238E27FC236}">
                <a16:creationId xmlns:a16="http://schemas.microsoft.com/office/drawing/2014/main" id="{8865F3CB-86B2-31C5-2DD4-DFDD186C26DA}"/>
              </a:ext>
            </a:extLst>
          </p:cNvPr>
          <p:cNvSpPr txBox="1"/>
          <p:nvPr/>
        </p:nvSpPr>
        <p:spPr>
          <a:xfrm>
            <a:off x="3708888" y="1424556"/>
            <a:ext cx="3527408" cy="954107"/>
          </a:xfrm>
          <a:prstGeom prst="rect">
            <a:avLst/>
          </a:prstGeom>
          <a:noFill/>
          <a:ln w="12700">
            <a:solidFill>
              <a:srgbClr val="FF6161"/>
            </a:solidFill>
            <a:prstDash val="sysDot"/>
          </a:ln>
        </p:spPr>
        <p:txBody>
          <a:bodyPr wrap="square" rtlCol="0">
            <a:spAutoFit/>
          </a:bodyPr>
          <a:lstStyle/>
          <a:p>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ワクチン接種を行わない理由</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抜粋</a:t>
            </a:r>
            <a:r>
              <a:rPr lang="en-US" altLang="ja-JP" sz="800" dirty="0">
                <a:latin typeface="Meiryo UI" panose="020B0604030504040204" pitchFamily="50" charset="-128"/>
                <a:ea typeface="Meiryo UI" panose="020B0604030504040204" pitchFamily="50" charset="-128"/>
              </a:rPr>
              <a:t>)</a:t>
            </a:r>
          </a:p>
          <a:p>
            <a:r>
              <a:rPr lang="ja-JP" altLang="en-US" sz="800" b="0" dirty="0">
                <a:latin typeface="Meiryo UI" panose="020B0604030504040204" pitchFamily="50" charset="-128"/>
                <a:ea typeface="Meiryo UI" panose="020B0604030504040204" pitchFamily="50" charset="-128"/>
              </a:rPr>
              <a:t>・他の牧場と離れており、感染の心配が少ない。</a:t>
            </a:r>
            <a:endParaRPr lang="en-US" altLang="ja-JP" sz="800" b="0" dirty="0">
              <a:latin typeface="Meiryo UI" panose="020B0604030504040204" pitchFamily="50" charset="-128"/>
              <a:ea typeface="Meiryo UI" panose="020B0604030504040204" pitchFamily="50" charset="-128"/>
            </a:endParaRPr>
          </a:p>
          <a:p>
            <a:r>
              <a:rPr lang="ja-JP" altLang="en-US" sz="800" b="0" dirty="0">
                <a:latin typeface="Meiryo UI" panose="020B0604030504040204" pitchFamily="50" charset="-128"/>
                <a:ea typeface="Meiryo UI" panose="020B0604030504040204" pitchFamily="50" charset="-128"/>
              </a:rPr>
              <a:t>・他馬やヒトを介しての馬との接触がないため。</a:t>
            </a:r>
            <a:endParaRPr lang="en-US" altLang="ja-JP" sz="800" b="0" dirty="0">
              <a:latin typeface="Meiryo UI" panose="020B0604030504040204" pitchFamily="50" charset="-128"/>
              <a:ea typeface="Meiryo UI" panose="020B0604030504040204" pitchFamily="50" charset="-128"/>
            </a:endParaRPr>
          </a:p>
          <a:p>
            <a:r>
              <a:rPr lang="ja-JP" altLang="en-US" sz="800" b="0" dirty="0">
                <a:latin typeface="Meiryo UI" panose="020B0604030504040204" pitchFamily="50" charset="-128"/>
                <a:ea typeface="Meiryo UI" panose="020B0604030504040204" pitchFamily="50" charset="-128"/>
              </a:rPr>
              <a:t>・県外に出る年の前後は実施．出ない年は不実施</a:t>
            </a:r>
            <a:endParaRPr lang="en-US" altLang="ja-JP" sz="800" b="0" dirty="0">
              <a:latin typeface="Meiryo UI" panose="020B0604030504040204" pitchFamily="50" charset="-128"/>
              <a:ea typeface="Meiryo UI" panose="020B0604030504040204" pitchFamily="50" charset="-128"/>
            </a:endParaRPr>
          </a:p>
          <a:p>
            <a:r>
              <a:rPr lang="ja-JP" altLang="en-US" sz="800" b="0" dirty="0">
                <a:latin typeface="Meiryo UI" panose="020B0604030504040204" pitchFamily="50" charset="-128"/>
                <a:ea typeface="Meiryo UI" panose="020B0604030504040204" pitchFamily="50" charset="-128"/>
              </a:rPr>
              <a:t>・肥育馬のためしていない</a:t>
            </a:r>
            <a:endParaRPr lang="en-US" altLang="ja-JP" sz="800" b="0" dirty="0">
              <a:latin typeface="Meiryo UI" panose="020B0604030504040204" pitchFamily="50" charset="-128"/>
              <a:ea typeface="Meiryo UI" panose="020B0604030504040204" pitchFamily="50" charset="-128"/>
            </a:endParaRPr>
          </a:p>
          <a:p>
            <a:r>
              <a:rPr lang="ja-JP" altLang="en-US" sz="800" b="0" dirty="0">
                <a:latin typeface="Meiryo UI" panose="020B0604030504040204" pitchFamily="50" charset="-128"/>
                <a:ea typeface="Meiryo UI" panose="020B0604030504040204" pitchFamily="50" charset="-128"/>
              </a:rPr>
              <a:t>・馬が高齢の為。</a:t>
            </a:r>
            <a:endParaRPr lang="en-US" altLang="ja-JP" sz="800" b="0" dirty="0">
              <a:latin typeface="Meiryo UI" panose="020B0604030504040204" pitchFamily="50" charset="-128"/>
              <a:ea typeface="Meiryo UI" panose="020B0604030504040204" pitchFamily="50" charset="-128"/>
            </a:endParaRPr>
          </a:p>
          <a:p>
            <a:r>
              <a:rPr lang="ja-JP" altLang="en-US" sz="800" b="0" dirty="0">
                <a:latin typeface="Meiryo UI" panose="020B0604030504040204" pitchFamily="50" charset="-128"/>
                <a:ea typeface="Meiryo UI" panose="020B0604030504040204" pitchFamily="50" charset="-128"/>
              </a:rPr>
              <a:t>・高齢馬（３１才）には行なっていない。今後の移動がなく終生みるため。</a:t>
            </a:r>
            <a:endParaRPr lang="en-US" altLang="ja-JP" sz="800" b="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9F389F70-B17D-C0EC-AC62-32299C483F61}"/>
              </a:ext>
            </a:extLst>
          </p:cNvPr>
          <p:cNvSpPr/>
          <p:nvPr/>
        </p:nvSpPr>
        <p:spPr>
          <a:xfrm>
            <a:off x="2676117" y="2023786"/>
            <a:ext cx="599743" cy="1965421"/>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a:extLst>
              <a:ext uri="{FF2B5EF4-FFF2-40B4-BE49-F238E27FC236}">
                <a16:creationId xmlns:a16="http://schemas.microsoft.com/office/drawing/2014/main" id="{61167776-42E8-9E1D-0C42-84010BE9349A}"/>
              </a:ext>
            </a:extLst>
          </p:cNvPr>
          <p:cNvSpPr/>
          <p:nvPr/>
        </p:nvSpPr>
        <p:spPr>
          <a:xfrm>
            <a:off x="6213383" y="2435612"/>
            <a:ext cx="599743" cy="155063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0" name="直線矢印コネクタ 9">
            <a:extLst>
              <a:ext uri="{FF2B5EF4-FFF2-40B4-BE49-F238E27FC236}">
                <a16:creationId xmlns:a16="http://schemas.microsoft.com/office/drawing/2014/main" id="{3F817BE0-2E43-7E67-2B3B-0408E4CCB005}"/>
              </a:ext>
            </a:extLst>
          </p:cNvPr>
          <p:cNvCxnSpPr>
            <a:cxnSpLocks/>
          </p:cNvCxnSpPr>
          <p:nvPr/>
        </p:nvCxnSpPr>
        <p:spPr>
          <a:xfrm flipH="1" flipV="1">
            <a:off x="5508104" y="2399555"/>
            <a:ext cx="288032" cy="668095"/>
          </a:xfrm>
          <a:prstGeom prst="straightConnector1">
            <a:avLst/>
          </a:prstGeom>
          <a:ln>
            <a:solidFill>
              <a:srgbClr val="FF6161"/>
            </a:solidFill>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D80E2DD9-CB3B-C6F7-09B3-49B21F99AB28}"/>
              </a:ext>
            </a:extLst>
          </p:cNvPr>
          <p:cNvSpPr/>
          <p:nvPr/>
        </p:nvSpPr>
        <p:spPr>
          <a:xfrm>
            <a:off x="6807203" y="2657557"/>
            <a:ext cx="599743" cy="133165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a:extLst>
              <a:ext uri="{FF2B5EF4-FFF2-40B4-BE49-F238E27FC236}">
                <a16:creationId xmlns:a16="http://schemas.microsoft.com/office/drawing/2014/main" id="{49880FAD-50F5-ADC3-F122-00FD0FDB9419}"/>
              </a:ext>
            </a:extLst>
          </p:cNvPr>
          <p:cNvSpPr/>
          <p:nvPr/>
        </p:nvSpPr>
        <p:spPr>
          <a:xfrm>
            <a:off x="2682036" y="3992167"/>
            <a:ext cx="599743" cy="248246"/>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603C63F4-2B90-32A2-C49D-B5AEFA934E21}"/>
              </a:ext>
            </a:extLst>
          </p:cNvPr>
          <p:cNvSpPr/>
          <p:nvPr/>
        </p:nvSpPr>
        <p:spPr>
          <a:xfrm>
            <a:off x="6204505" y="3992412"/>
            <a:ext cx="599743" cy="248246"/>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a:extLst>
              <a:ext uri="{FF2B5EF4-FFF2-40B4-BE49-F238E27FC236}">
                <a16:creationId xmlns:a16="http://schemas.microsoft.com/office/drawing/2014/main" id="{12674832-1824-03A0-819A-3238098A3FC1}"/>
              </a:ext>
            </a:extLst>
          </p:cNvPr>
          <p:cNvSpPr/>
          <p:nvPr/>
        </p:nvSpPr>
        <p:spPr>
          <a:xfrm>
            <a:off x="7380312" y="5600715"/>
            <a:ext cx="599743" cy="12738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正方形/長方形 16">
            <a:extLst>
              <a:ext uri="{FF2B5EF4-FFF2-40B4-BE49-F238E27FC236}">
                <a16:creationId xmlns:a16="http://schemas.microsoft.com/office/drawing/2014/main" id="{FE3DC9DB-41B0-5290-7330-407006AAAEB6}"/>
              </a:ext>
            </a:extLst>
          </p:cNvPr>
          <p:cNvSpPr/>
          <p:nvPr/>
        </p:nvSpPr>
        <p:spPr>
          <a:xfrm>
            <a:off x="2664280" y="4610358"/>
            <a:ext cx="599743" cy="12738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正方形/長方形 17">
            <a:extLst>
              <a:ext uri="{FF2B5EF4-FFF2-40B4-BE49-F238E27FC236}">
                <a16:creationId xmlns:a16="http://schemas.microsoft.com/office/drawing/2014/main" id="{EAD4D76C-053F-62CB-0136-A80FEB36AD4C}"/>
              </a:ext>
            </a:extLst>
          </p:cNvPr>
          <p:cNvSpPr/>
          <p:nvPr/>
        </p:nvSpPr>
        <p:spPr>
          <a:xfrm>
            <a:off x="6223872" y="4603989"/>
            <a:ext cx="558668" cy="13981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正方形/長方形 19">
            <a:extLst>
              <a:ext uri="{FF2B5EF4-FFF2-40B4-BE49-F238E27FC236}">
                <a16:creationId xmlns:a16="http://schemas.microsoft.com/office/drawing/2014/main" id="{5F33DFA6-EE58-E1F4-90FB-5D76AA80FA5A}"/>
              </a:ext>
            </a:extLst>
          </p:cNvPr>
          <p:cNvSpPr/>
          <p:nvPr/>
        </p:nvSpPr>
        <p:spPr>
          <a:xfrm>
            <a:off x="6213383" y="5613085"/>
            <a:ext cx="599743" cy="12738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a:extLst>
              <a:ext uri="{FF2B5EF4-FFF2-40B4-BE49-F238E27FC236}">
                <a16:creationId xmlns:a16="http://schemas.microsoft.com/office/drawing/2014/main" id="{0CBD91BD-E612-9039-D7EF-AAB8DCAA4905}"/>
              </a:ext>
            </a:extLst>
          </p:cNvPr>
          <p:cNvSpPr/>
          <p:nvPr/>
        </p:nvSpPr>
        <p:spPr>
          <a:xfrm>
            <a:off x="2682036" y="5602238"/>
            <a:ext cx="599743" cy="12738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正方形/長方形 21">
            <a:extLst>
              <a:ext uri="{FF2B5EF4-FFF2-40B4-BE49-F238E27FC236}">
                <a16:creationId xmlns:a16="http://schemas.microsoft.com/office/drawing/2014/main" id="{2C1717F4-0D5B-35CC-264A-3657AAD9BEB9}"/>
              </a:ext>
            </a:extLst>
          </p:cNvPr>
          <p:cNvSpPr/>
          <p:nvPr/>
        </p:nvSpPr>
        <p:spPr>
          <a:xfrm>
            <a:off x="2673158" y="6123905"/>
            <a:ext cx="599743" cy="12738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a:extLst>
              <a:ext uri="{FF2B5EF4-FFF2-40B4-BE49-F238E27FC236}">
                <a16:creationId xmlns:a16="http://schemas.microsoft.com/office/drawing/2014/main" id="{68FB4C15-440E-8964-7BD8-40AC0F9CDD75}"/>
              </a:ext>
            </a:extLst>
          </p:cNvPr>
          <p:cNvSpPr/>
          <p:nvPr/>
        </p:nvSpPr>
        <p:spPr>
          <a:xfrm>
            <a:off x="6210428" y="6117140"/>
            <a:ext cx="599743" cy="127389"/>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2">
            <a:extLst>
              <a:ext uri="{FF2B5EF4-FFF2-40B4-BE49-F238E27FC236}">
                <a16:creationId xmlns:a16="http://schemas.microsoft.com/office/drawing/2014/main" id="{65B7B331-85DE-D3F2-D1F3-CC89367EE16C}"/>
              </a:ext>
            </a:extLst>
          </p:cNvPr>
          <p:cNvSpPr>
            <a:spLocks noChangeArrowheads="1"/>
          </p:cNvSpPr>
          <p:nvPr/>
        </p:nvSpPr>
        <p:spPr bwMode="auto">
          <a:xfrm>
            <a:off x="4390032" y="6632864"/>
            <a:ext cx="417792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ja-JP" altLang="en-US" sz="800" b="0" dirty="0">
                <a:solidFill>
                  <a:srgbClr val="000000"/>
                </a:solidFill>
                <a:latin typeface="Meiryo UI" panose="020B0604030504040204" pitchFamily="50" charset="-128"/>
                <a:ea typeface="Meiryo UI" panose="020B0604030504040204" pitchFamily="50" charset="-128"/>
              </a:rPr>
              <a:t>実施している計</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「ワクチン接種を全頭実施している」</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「ワクチン接種を一部に実施している」</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373423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BB13F-CC98-255E-C3B4-2AC75171DCAD}"/>
            </a:ext>
          </a:extLst>
        </p:cNvPr>
        <p:cNvGrpSpPr/>
        <p:nvPr/>
      </p:nvGrpSpPr>
      <p:grpSpPr>
        <a:xfrm>
          <a:off x="0" y="0"/>
          <a:ext cx="0" cy="0"/>
          <a:chOff x="0" y="0"/>
          <a:chExt cx="0" cy="0"/>
        </a:xfrm>
      </p:grpSpPr>
      <p:pic>
        <p:nvPicPr>
          <p:cNvPr id="10" name="図 9">
            <a:extLst>
              <a:ext uri="{FF2B5EF4-FFF2-40B4-BE49-F238E27FC236}">
                <a16:creationId xmlns:a16="http://schemas.microsoft.com/office/drawing/2014/main" id="{A96EF13E-BAB4-05A5-6EA4-369DB35D4A58}"/>
              </a:ext>
            </a:extLst>
          </p:cNvPr>
          <p:cNvPicPr>
            <a:picLocks noChangeAspect="1"/>
          </p:cNvPicPr>
          <p:nvPr/>
        </p:nvPicPr>
        <p:blipFill>
          <a:blip r:embed="rId2"/>
          <a:stretch>
            <a:fillRect/>
          </a:stretch>
        </p:blipFill>
        <p:spPr>
          <a:xfrm>
            <a:off x="999189" y="1412776"/>
            <a:ext cx="7150517" cy="5167801"/>
          </a:xfrm>
          <a:prstGeom prst="rect">
            <a:avLst/>
          </a:prstGeom>
        </p:spPr>
      </p:pic>
      <p:sp>
        <p:nvSpPr>
          <p:cNvPr id="6" name="タイトル 5">
            <a:extLst>
              <a:ext uri="{FF2B5EF4-FFF2-40B4-BE49-F238E27FC236}">
                <a16:creationId xmlns:a16="http://schemas.microsoft.com/office/drawing/2014/main" id="{9F466899-D110-FDB0-555F-1CDE07956F7E}"/>
              </a:ext>
            </a:extLst>
          </p:cNvPr>
          <p:cNvSpPr>
            <a:spLocks noGrp="1"/>
          </p:cNvSpPr>
          <p:nvPr>
            <p:ph type="title"/>
          </p:nvPr>
        </p:nvSpPr>
        <p:spPr>
          <a:xfrm>
            <a:off x="0" y="0"/>
            <a:ext cx="9036050" cy="404813"/>
          </a:xfrm>
        </p:spPr>
        <p:txBody>
          <a:bodyPr/>
          <a:lstStyle/>
          <a:p>
            <a:r>
              <a:rPr kumimoji="1" lang="ja-JP" altLang="en-US" dirty="0"/>
              <a:t>馬インフルエンザワクチンの接種方法</a:t>
            </a:r>
          </a:p>
        </p:txBody>
      </p:sp>
      <p:sp>
        <p:nvSpPr>
          <p:cNvPr id="19" name="テキスト プレースホルダー 3">
            <a:extLst>
              <a:ext uri="{FF2B5EF4-FFF2-40B4-BE49-F238E27FC236}">
                <a16:creationId xmlns:a16="http://schemas.microsoft.com/office/drawing/2014/main" id="{A3AD017F-B609-2297-0159-A09705253210}"/>
              </a:ext>
            </a:extLst>
          </p:cNvPr>
          <p:cNvSpPr txBox="1">
            <a:spLocks/>
          </p:cNvSpPr>
          <p:nvPr/>
        </p:nvSpPr>
        <p:spPr bwMode="auto">
          <a:xfrm>
            <a:off x="359668" y="1484784"/>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Q18</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．馬インフルエンザワクチンの接種方法についてお選びください。（複数回答可）</a:t>
            </a:r>
          </a:p>
        </p:txBody>
      </p:sp>
      <p:sp>
        <p:nvSpPr>
          <p:cNvPr id="14" name="正方形/長方形 12">
            <a:extLst>
              <a:ext uri="{FF2B5EF4-FFF2-40B4-BE49-F238E27FC236}">
                <a16:creationId xmlns:a16="http://schemas.microsoft.com/office/drawing/2014/main" id="{838F9E6B-4233-29B6-1C35-5DA26B996710}"/>
              </a:ext>
            </a:extLst>
          </p:cNvPr>
          <p:cNvSpPr>
            <a:spLocks noChangeArrowheads="1"/>
          </p:cNvSpPr>
          <p:nvPr/>
        </p:nvSpPr>
        <p:spPr bwMode="auto">
          <a:xfrm>
            <a:off x="5938696" y="1506270"/>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a:extLst>
              <a:ext uri="{FF2B5EF4-FFF2-40B4-BE49-F238E27FC236}">
                <a16:creationId xmlns:a16="http://schemas.microsoft.com/office/drawing/2014/main" id="{916BDCD1-C05E-7EE5-F066-CCC22159485A}"/>
              </a:ext>
            </a:extLst>
          </p:cNvPr>
          <p:cNvSpPr txBox="1"/>
          <p:nvPr/>
        </p:nvSpPr>
        <p:spPr>
          <a:xfrm>
            <a:off x="96838" y="458916"/>
            <a:ext cx="8939212" cy="1141439"/>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馬インフルエンザワクチンの接種方法は、「全頭、毎年</a:t>
            </a:r>
            <a:r>
              <a:rPr lang="en-US" altLang="ja-JP" sz="1200" b="0" dirty="0">
                <a:latin typeface="Meiryo UI" panose="020B0604030504040204" pitchFamily="50" charset="-128"/>
                <a:ea typeface="Meiryo UI" panose="020B0604030504040204" pitchFamily="50" charset="-128"/>
                <a:cs typeface="メイリオ" pitchFamily="50" charset="-128"/>
              </a:rPr>
              <a:t>2</a:t>
            </a:r>
            <a:r>
              <a:rPr lang="ja-JP" altLang="en-US" sz="1200" b="0" dirty="0">
                <a:latin typeface="Meiryo UI" panose="020B0604030504040204" pitchFamily="50" charset="-128"/>
                <a:ea typeface="Meiryo UI" panose="020B0604030504040204" pitchFamily="50" charset="-128"/>
                <a:cs typeface="メイリオ" pitchFamily="50" charset="-128"/>
              </a:rPr>
              <a:t>回接種している」が</a:t>
            </a:r>
            <a:r>
              <a:rPr lang="en-US" altLang="ja-JP" sz="1200" b="0" dirty="0">
                <a:latin typeface="Meiryo UI" panose="020B0604030504040204" pitchFamily="50" charset="-128"/>
                <a:ea typeface="Meiryo UI" panose="020B0604030504040204" pitchFamily="50" charset="-128"/>
                <a:cs typeface="メイリオ" pitchFamily="50" charset="-128"/>
              </a:rPr>
              <a:t>56</a:t>
            </a:r>
            <a:r>
              <a:rPr lang="ja-JP" altLang="en-US" sz="1200" b="0" dirty="0">
                <a:latin typeface="Meiryo UI" panose="020B0604030504040204" pitchFamily="50" charset="-128"/>
                <a:ea typeface="Meiryo UI" panose="020B0604030504040204" pitchFamily="50" charset="-128"/>
                <a:cs typeface="メイリオ" pitchFamily="50" charset="-128"/>
              </a:rPr>
              <a:t>％で他の回答よりも高い。</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接種している計</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については</a:t>
            </a:r>
            <a:r>
              <a:rPr lang="en-US" altLang="ja-JP" sz="1200" b="0" dirty="0">
                <a:latin typeface="Meiryo UI" panose="020B0604030504040204" pitchFamily="50" charset="-128"/>
                <a:ea typeface="Meiryo UI" panose="020B0604030504040204" pitchFamily="50" charset="-128"/>
                <a:cs typeface="メイリオ" pitchFamily="50" charset="-128"/>
              </a:rPr>
              <a:t>76</a:t>
            </a:r>
            <a:r>
              <a:rPr lang="ja-JP" altLang="en-US" sz="1200" b="0" dirty="0">
                <a:latin typeface="Meiryo UI" panose="020B0604030504040204" pitchFamily="50" charset="-128"/>
                <a:ea typeface="Meiryo UI" panose="020B0604030504040204" pitchFamily="50" charset="-128"/>
                <a:cs typeface="メイリオ" pitchFamily="50" charset="-128"/>
              </a:rPr>
              <a:t>％。</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種類別でみると、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軽種馬</a:t>
            </a:r>
            <a:r>
              <a:rPr lang="en-US" altLang="ja-JP" sz="1200" b="0" dirty="0">
                <a:latin typeface="Meiryo UI" panose="020B0604030504040204" pitchFamily="50" charset="-128"/>
                <a:ea typeface="Meiryo UI" panose="020B0604030504040204" pitchFamily="50" charset="-128"/>
                <a:cs typeface="メイリオ" pitchFamily="50" charset="-128"/>
              </a:rPr>
              <a:t>』『</a:t>
            </a:r>
            <a:r>
              <a:rPr lang="zh-TW" altLang="en-US" sz="1200" b="0" dirty="0">
                <a:latin typeface="Meiryo UI" panose="020B0604030504040204" pitchFamily="50" charset="-128"/>
                <a:ea typeface="Meiryo UI" panose="020B0604030504040204" pitchFamily="50" charset="-128"/>
                <a:cs typeface="メイリオ" pitchFamily="50" charset="-128"/>
              </a:rPr>
              <a:t>乗系馬（中間種）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接種している計</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が</a:t>
            </a:r>
            <a:r>
              <a:rPr lang="en-US" altLang="ja-JP" sz="1200" b="0" dirty="0">
                <a:latin typeface="Meiryo UI" panose="020B0604030504040204" pitchFamily="50" charset="-128"/>
                <a:ea typeface="Meiryo UI" panose="020B0604030504040204" pitchFamily="50" charset="-128"/>
                <a:cs typeface="メイリオ" pitchFamily="50" charset="-128"/>
              </a:rPr>
              <a:t>90</a:t>
            </a:r>
            <a:r>
              <a:rPr lang="ja-JP" altLang="en-US" sz="1200" b="0" dirty="0">
                <a:latin typeface="Meiryo UI" panose="020B0604030504040204" pitchFamily="50" charset="-128"/>
                <a:ea typeface="Meiryo UI" panose="020B0604030504040204" pitchFamily="50" charset="-128"/>
                <a:cs typeface="メイリオ" pitchFamily="50" charset="-128"/>
              </a:rPr>
              <a:t>％を超えており、かつ「毎年</a:t>
            </a:r>
            <a:r>
              <a:rPr lang="en-US" altLang="ja-JP" sz="1200" b="0" dirty="0">
                <a:latin typeface="Meiryo UI" panose="020B0604030504040204" pitchFamily="50" charset="-128"/>
                <a:ea typeface="Meiryo UI" panose="020B0604030504040204" pitchFamily="50" charset="-128"/>
                <a:cs typeface="メイリオ" pitchFamily="50" charset="-128"/>
              </a:rPr>
              <a:t>2</a:t>
            </a:r>
            <a:r>
              <a:rPr lang="ja-JP" altLang="en-US" sz="1200" b="0" dirty="0">
                <a:latin typeface="Meiryo UI" panose="020B0604030504040204" pitchFamily="50" charset="-128"/>
                <a:ea typeface="Meiryo UI" panose="020B0604030504040204" pitchFamily="50" charset="-128"/>
                <a:cs typeface="メイリオ" pitchFamily="50" charset="-128"/>
              </a:rPr>
              <a:t>回接種している」が高い。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用途別でみると、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乗用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競技用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のような他の馬や人と関わりがある馬は、ワクチンの接種率が高い。一方で</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繫殖用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は「疫病が流行した時だけ実施している」が全体よりも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施設の種類別でみると、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農場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や</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個人</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は「接種していない」という回答が全体よりも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4" name="正方形/長方形 3">
            <a:extLst>
              <a:ext uri="{FF2B5EF4-FFF2-40B4-BE49-F238E27FC236}">
                <a16:creationId xmlns:a16="http://schemas.microsoft.com/office/drawing/2014/main" id="{ED92E433-80C0-6B39-1C9C-941BE2C6C8D3}"/>
              </a:ext>
            </a:extLst>
          </p:cNvPr>
          <p:cNvSpPr/>
          <p:nvPr/>
        </p:nvSpPr>
        <p:spPr>
          <a:xfrm>
            <a:off x="3739644" y="1953088"/>
            <a:ext cx="625210" cy="161105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a:extLst>
              <a:ext uri="{FF2B5EF4-FFF2-40B4-BE49-F238E27FC236}">
                <a16:creationId xmlns:a16="http://schemas.microsoft.com/office/drawing/2014/main" id="{005FA0D9-94D6-5FDE-CF30-28BA90A08F9C}"/>
              </a:ext>
            </a:extLst>
          </p:cNvPr>
          <p:cNvSpPr/>
          <p:nvPr/>
        </p:nvSpPr>
        <p:spPr>
          <a:xfrm>
            <a:off x="7509528" y="1766656"/>
            <a:ext cx="612006" cy="1766283"/>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28E951AD-2442-2EA1-71A6-09993DA9AE18}"/>
              </a:ext>
            </a:extLst>
          </p:cNvPr>
          <p:cNvSpPr/>
          <p:nvPr/>
        </p:nvSpPr>
        <p:spPr>
          <a:xfrm>
            <a:off x="7519389" y="3547938"/>
            <a:ext cx="611063" cy="286116"/>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6C78137A-E818-4176-AAE0-0F3B27ED806C}"/>
              </a:ext>
            </a:extLst>
          </p:cNvPr>
          <p:cNvSpPr/>
          <p:nvPr/>
        </p:nvSpPr>
        <p:spPr>
          <a:xfrm>
            <a:off x="3735153" y="3566109"/>
            <a:ext cx="630685" cy="286116"/>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a:extLst>
              <a:ext uri="{FF2B5EF4-FFF2-40B4-BE49-F238E27FC236}">
                <a16:creationId xmlns:a16="http://schemas.microsoft.com/office/drawing/2014/main" id="{607F3A58-FC5C-8139-FABD-24EC3D426414}"/>
              </a:ext>
            </a:extLst>
          </p:cNvPr>
          <p:cNvSpPr/>
          <p:nvPr/>
        </p:nvSpPr>
        <p:spPr>
          <a:xfrm>
            <a:off x="7514067" y="4267451"/>
            <a:ext cx="624638" cy="137877"/>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7BF2295E-E254-3E1A-A7FC-B9153D007B9F}"/>
              </a:ext>
            </a:extLst>
          </p:cNvPr>
          <p:cNvSpPr/>
          <p:nvPr/>
        </p:nvSpPr>
        <p:spPr>
          <a:xfrm>
            <a:off x="7521376" y="5415571"/>
            <a:ext cx="600678" cy="152024"/>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a:extLst>
              <a:ext uri="{FF2B5EF4-FFF2-40B4-BE49-F238E27FC236}">
                <a16:creationId xmlns:a16="http://schemas.microsoft.com/office/drawing/2014/main" id="{CAAD2D68-DDD5-FCEA-4C20-8157749647E3}"/>
              </a:ext>
            </a:extLst>
          </p:cNvPr>
          <p:cNvSpPr/>
          <p:nvPr/>
        </p:nvSpPr>
        <p:spPr>
          <a:xfrm>
            <a:off x="5615255" y="5132530"/>
            <a:ext cx="630685" cy="13347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a:extLst>
              <a:ext uri="{FF2B5EF4-FFF2-40B4-BE49-F238E27FC236}">
                <a16:creationId xmlns:a16="http://schemas.microsoft.com/office/drawing/2014/main" id="{895D56D0-DE19-0F55-BE34-B873DD16C389}"/>
              </a:ext>
            </a:extLst>
          </p:cNvPr>
          <p:cNvSpPr/>
          <p:nvPr/>
        </p:nvSpPr>
        <p:spPr>
          <a:xfrm>
            <a:off x="6244955" y="6138670"/>
            <a:ext cx="630685" cy="286116"/>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2">
            <a:extLst>
              <a:ext uri="{FF2B5EF4-FFF2-40B4-BE49-F238E27FC236}">
                <a16:creationId xmlns:a16="http://schemas.microsoft.com/office/drawing/2014/main" id="{1BC07F0D-0784-DADB-19E5-1A19BF7C8982}"/>
              </a:ext>
            </a:extLst>
          </p:cNvPr>
          <p:cNvSpPr>
            <a:spLocks noChangeArrowheads="1"/>
          </p:cNvSpPr>
          <p:nvPr/>
        </p:nvSpPr>
        <p:spPr bwMode="auto">
          <a:xfrm>
            <a:off x="1538786" y="6579596"/>
            <a:ext cx="662453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ja-JP" altLang="en-US" sz="800" b="0" dirty="0">
                <a:solidFill>
                  <a:srgbClr val="000000"/>
                </a:solidFill>
                <a:latin typeface="Meiryo UI" panose="020B0604030504040204" pitchFamily="50" charset="-128"/>
                <a:ea typeface="Meiryo UI" panose="020B0604030504040204" pitchFamily="50" charset="-128"/>
              </a:rPr>
              <a:t>実施している計</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「全頭、毎年</a:t>
            </a:r>
            <a:r>
              <a:rPr lang="en-US" altLang="ja-JP" sz="800" b="0" dirty="0">
                <a:solidFill>
                  <a:srgbClr val="000000"/>
                </a:solidFill>
                <a:latin typeface="Meiryo UI" panose="020B0604030504040204" pitchFamily="50" charset="-128"/>
                <a:ea typeface="Meiryo UI" panose="020B0604030504040204" pitchFamily="50" charset="-128"/>
              </a:rPr>
              <a:t>2</a:t>
            </a:r>
            <a:r>
              <a:rPr lang="ja-JP" altLang="en-US" sz="800" b="0" dirty="0">
                <a:solidFill>
                  <a:srgbClr val="000000"/>
                </a:solidFill>
                <a:latin typeface="Meiryo UI" panose="020B0604030504040204" pitchFamily="50" charset="-128"/>
                <a:ea typeface="Meiryo UI" panose="020B0604030504040204" pitchFamily="50" charset="-128"/>
              </a:rPr>
              <a:t>回接種している」</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「全頭、年</a:t>
            </a:r>
            <a:r>
              <a:rPr lang="en-US" altLang="ja-JP" sz="800" b="0" dirty="0">
                <a:solidFill>
                  <a:srgbClr val="000000"/>
                </a:solidFill>
                <a:latin typeface="Meiryo UI" panose="020B0604030504040204" pitchFamily="50" charset="-128"/>
                <a:ea typeface="Meiryo UI" panose="020B0604030504040204" pitchFamily="50" charset="-128"/>
              </a:rPr>
              <a:t>1</a:t>
            </a:r>
            <a:r>
              <a:rPr lang="ja-JP" altLang="en-US" sz="800" b="0" dirty="0">
                <a:solidFill>
                  <a:srgbClr val="000000"/>
                </a:solidFill>
                <a:latin typeface="Meiryo UI" panose="020B0604030504040204" pitchFamily="50" charset="-128"/>
                <a:ea typeface="Meiryo UI" panose="020B0604030504040204" pitchFamily="50" charset="-128"/>
              </a:rPr>
              <a:t>回しか接種していない」</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「一部の馬のみ接種している」</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「疾病が流行した時だけ実施している」</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7788051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B7FD4-4ACE-69DA-564A-74E9E4529D55}"/>
            </a:ext>
          </a:extLst>
        </p:cNvPr>
        <p:cNvGrpSpPr/>
        <p:nvPr/>
      </p:nvGrpSpPr>
      <p:grpSpPr>
        <a:xfrm>
          <a:off x="0" y="0"/>
          <a:ext cx="0" cy="0"/>
          <a:chOff x="0" y="0"/>
          <a:chExt cx="0" cy="0"/>
        </a:xfrm>
      </p:grpSpPr>
      <p:pic>
        <p:nvPicPr>
          <p:cNvPr id="11" name="図 10">
            <a:extLst>
              <a:ext uri="{FF2B5EF4-FFF2-40B4-BE49-F238E27FC236}">
                <a16:creationId xmlns:a16="http://schemas.microsoft.com/office/drawing/2014/main" id="{C1B08C22-2E18-86A6-527C-19DC5575CAD8}"/>
              </a:ext>
            </a:extLst>
          </p:cNvPr>
          <p:cNvPicPr>
            <a:picLocks noChangeAspect="1"/>
          </p:cNvPicPr>
          <p:nvPr/>
        </p:nvPicPr>
        <p:blipFill>
          <a:blip r:embed="rId2"/>
          <a:stretch>
            <a:fillRect/>
          </a:stretch>
        </p:blipFill>
        <p:spPr>
          <a:xfrm>
            <a:off x="475082" y="1690854"/>
            <a:ext cx="7674620" cy="4772675"/>
          </a:xfrm>
          <a:prstGeom prst="rect">
            <a:avLst/>
          </a:prstGeom>
        </p:spPr>
      </p:pic>
      <p:sp>
        <p:nvSpPr>
          <p:cNvPr id="2" name="テキスト ボックス 1">
            <a:extLst>
              <a:ext uri="{FF2B5EF4-FFF2-40B4-BE49-F238E27FC236}">
                <a16:creationId xmlns:a16="http://schemas.microsoft.com/office/drawing/2014/main" id="{4F03B312-D5D7-46AD-2016-6AAFC9E2ABE1}"/>
              </a:ext>
            </a:extLst>
          </p:cNvPr>
          <p:cNvSpPr txBox="1"/>
          <p:nvPr/>
        </p:nvSpPr>
        <p:spPr>
          <a:xfrm>
            <a:off x="96838" y="405648"/>
            <a:ext cx="893921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馬鼻肺炎ワクチンの接種方法は、</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接種している計</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が</a:t>
            </a:r>
            <a:r>
              <a:rPr lang="en-US" altLang="ja-JP" sz="1200" b="0" dirty="0">
                <a:latin typeface="Meiryo UI" panose="020B0604030504040204" pitchFamily="50" charset="-128"/>
                <a:ea typeface="Meiryo UI" panose="020B0604030504040204" pitchFamily="50" charset="-128"/>
                <a:cs typeface="メイリオ" pitchFamily="50" charset="-128"/>
              </a:rPr>
              <a:t>8.0</a:t>
            </a:r>
            <a:r>
              <a:rPr lang="ja-JP" altLang="en-US" sz="1200" b="0" dirty="0">
                <a:latin typeface="Meiryo UI" panose="020B0604030504040204" pitchFamily="50" charset="-128"/>
                <a:ea typeface="Meiryo UI" panose="020B0604030504040204" pitchFamily="50" charset="-128"/>
                <a:cs typeface="メイリオ" pitchFamily="50" charset="-128"/>
              </a:rPr>
              <a:t>％、「繁殖牝馬の全頭に接種している」「妊娠馬の全頭に接種している」は</a:t>
            </a:r>
            <a:r>
              <a:rPr lang="en-US" altLang="ja-JP" sz="1200" b="0" dirty="0">
                <a:latin typeface="Meiryo UI" panose="020B0604030504040204" pitchFamily="50" charset="-128"/>
                <a:ea typeface="Meiryo UI" panose="020B0604030504040204" pitchFamily="50" charset="-128"/>
                <a:cs typeface="メイリオ" pitchFamily="50" charset="-128"/>
              </a:rPr>
              <a:t>3.0</a:t>
            </a:r>
            <a:r>
              <a:rPr lang="ja-JP" altLang="en-US" sz="1200" b="0" dirty="0">
                <a:latin typeface="Meiryo UI" panose="020B0604030504040204" pitchFamily="50" charset="-128"/>
                <a:ea typeface="Meiryo UI" panose="020B0604030504040204" pitchFamily="50" charset="-128"/>
                <a:cs typeface="メイリオ" pitchFamily="50" charset="-128"/>
              </a:rPr>
              <a:t>％、</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 「接種していない」が</a:t>
            </a:r>
            <a:r>
              <a:rPr lang="en-US" altLang="ja-JP" sz="1200" b="0" dirty="0">
                <a:latin typeface="Meiryo UI" panose="020B0604030504040204" pitchFamily="50" charset="-128"/>
                <a:ea typeface="Meiryo UI" panose="020B0604030504040204" pitchFamily="50" charset="-128"/>
                <a:cs typeface="メイリオ" pitchFamily="50" charset="-128"/>
              </a:rPr>
              <a:t>31</a:t>
            </a:r>
            <a:r>
              <a:rPr lang="ja-JP" altLang="en-US" sz="1200" b="0" dirty="0">
                <a:latin typeface="Meiryo UI" panose="020B0604030504040204" pitchFamily="50" charset="-128"/>
                <a:ea typeface="Meiryo UI" panose="020B0604030504040204" pitchFamily="50" charset="-128"/>
                <a:cs typeface="メイリオ" pitchFamily="50" charset="-128"/>
              </a:rPr>
              <a:t>％で馬鼻肺炎ワクチンの接種率は非常に低い現状。</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種類別でみると、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ばん系馬（重種）</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は「接種していない」が</a:t>
            </a:r>
            <a:r>
              <a:rPr lang="en-US" altLang="ja-JP" sz="1200" b="0" dirty="0">
                <a:latin typeface="Meiryo UI" panose="020B0604030504040204" pitchFamily="50" charset="-128"/>
                <a:ea typeface="Meiryo UI" panose="020B0604030504040204" pitchFamily="50" charset="-128"/>
                <a:cs typeface="メイリオ" pitchFamily="50" charset="-128"/>
              </a:rPr>
              <a:t>48</a:t>
            </a:r>
            <a:r>
              <a:rPr lang="ja-JP" altLang="en-US" sz="1200" b="0" dirty="0">
                <a:latin typeface="Meiryo UI" panose="020B0604030504040204" pitchFamily="50" charset="-128"/>
                <a:ea typeface="Meiryo UI" panose="020B0604030504040204" pitchFamily="50" charset="-128"/>
                <a:cs typeface="メイリオ" pitchFamily="50" charset="-128"/>
              </a:rPr>
              <a:t>％で全体よりも</a:t>
            </a:r>
            <a:r>
              <a:rPr lang="en-US" altLang="ja-JP" sz="1200" b="0" dirty="0">
                <a:latin typeface="Meiryo UI" panose="020B0604030504040204" pitchFamily="50" charset="-128"/>
                <a:ea typeface="Meiryo UI" panose="020B0604030504040204" pitchFamily="50" charset="-128"/>
                <a:cs typeface="メイリオ" pitchFamily="50" charset="-128"/>
              </a:rPr>
              <a:t>10pt</a:t>
            </a:r>
            <a:r>
              <a:rPr lang="ja-JP" altLang="en-US" sz="1200" b="0" dirty="0">
                <a:latin typeface="Meiryo UI" panose="020B0604030504040204" pitchFamily="50" charset="-128"/>
                <a:ea typeface="Meiryo UI" panose="020B0604030504040204" pitchFamily="50" charset="-128"/>
                <a:cs typeface="メイリオ" pitchFamily="50" charset="-128"/>
              </a:rPr>
              <a:t>以上高い。</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施設の種類でみると、</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育成牧場</a:t>
            </a:r>
            <a:r>
              <a:rPr lang="en-US" altLang="ja-JP" sz="1200" b="0" dirty="0">
                <a:latin typeface="Meiryo UI" panose="020B0604030504040204" pitchFamily="50" charset="-128"/>
                <a:ea typeface="Meiryo UI" panose="020B0604030504040204" pitchFamily="50" charset="-128"/>
                <a:cs typeface="メイリオ" pitchFamily="50" charset="-128"/>
              </a:rPr>
              <a:t>』</a:t>
            </a:r>
            <a:r>
              <a:rPr lang="ja-JP" altLang="en-US" sz="1200" b="0" dirty="0">
                <a:latin typeface="Meiryo UI" panose="020B0604030504040204" pitchFamily="50" charset="-128"/>
                <a:ea typeface="Meiryo UI" panose="020B0604030504040204" pitchFamily="50" charset="-128"/>
                <a:cs typeface="メイリオ" pitchFamily="50" charset="-128"/>
              </a:rPr>
              <a:t>は「全頭に接種している」が他の施設と比較して高く、かつワクチンの接種率も全体よりも高い。</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6" name="タイトル 5">
            <a:extLst>
              <a:ext uri="{FF2B5EF4-FFF2-40B4-BE49-F238E27FC236}">
                <a16:creationId xmlns:a16="http://schemas.microsoft.com/office/drawing/2014/main" id="{BED5CAD7-FA86-3C0B-0C5F-6CCDC6E48819}"/>
              </a:ext>
            </a:extLst>
          </p:cNvPr>
          <p:cNvSpPr>
            <a:spLocks noGrp="1"/>
          </p:cNvSpPr>
          <p:nvPr>
            <p:ph type="title"/>
          </p:nvPr>
        </p:nvSpPr>
        <p:spPr>
          <a:xfrm>
            <a:off x="0" y="0"/>
            <a:ext cx="9036050" cy="404813"/>
          </a:xfrm>
        </p:spPr>
        <p:txBody>
          <a:bodyPr/>
          <a:lstStyle/>
          <a:p>
            <a:r>
              <a:rPr kumimoji="1" lang="ja-JP" altLang="en-US" dirty="0"/>
              <a:t>馬鼻肺炎ワクチン（流産予防のため）の接種方法</a:t>
            </a:r>
          </a:p>
        </p:txBody>
      </p:sp>
      <p:sp>
        <p:nvSpPr>
          <p:cNvPr id="19" name="テキスト プレースホルダー 3">
            <a:extLst>
              <a:ext uri="{FF2B5EF4-FFF2-40B4-BE49-F238E27FC236}">
                <a16:creationId xmlns:a16="http://schemas.microsoft.com/office/drawing/2014/main" id="{31DD8A46-42F9-FC14-E19C-1C84C65F0265}"/>
              </a:ext>
            </a:extLst>
          </p:cNvPr>
          <p:cNvSpPr txBox="1">
            <a:spLocks/>
          </p:cNvSpPr>
          <p:nvPr/>
        </p:nvSpPr>
        <p:spPr bwMode="auto">
          <a:xfrm>
            <a:off x="359668" y="1484784"/>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Q19</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．馬鼻肺炎ワクチン（流産予防のため）の接種方法についてお選びください。（複数回答可）</a:t>
            </a:r>
          </a:p>
        </p:txBody>
      </p:sp>
      <p:sp>
        <p:nvSpPr>
          <p:cNvPr id="14" name="正方形/長方形 12">
            <a:extLst>
              <a:ext uri="{FF2B5EF4-FFF2-40B4-BE49-F238E27FC236}">
                <a16:creationId xmlns:a16="http://schemas.microsoft.com/office/drawing/2014/main" id="{18983E16-8857-F56F-92A7-69220D1E605A}"/>
              </a:ext>
            </a:extLst>
          </p:cNvPr>
          <p:cNvSpPr>
            <a:spLocks noChangeArrowheads="1"/>
          </p:cNvSpPr>
          <p:nvPr/>
        </p:nvSpPr>
        <p:spPr bwMode="auto">
          <a:xfrm>
            <a:off x="5938696" y="1371132"/>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ja-JP" altLang="en-US" sz="800" b="0" dirty="0">
                <a:solidFill>
                  <a:srgbClr val="000000"/>
                </a:solidFill>
                <a:latin typeface="Meiryo UI" panose="020B0604030504040204" pitchFamily="50" charset="-128"/>
                <a:ea typeface="Meiryo UI" panose="020B0604030504040204" pitchFamily="50" charset="-128"/>
              </a:rPr>
              <a:t>全体</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3">
            <a:extLst>
              <a:ext uri="{FF2B5EF4-FFF2-40B4-BE49-F238E27FC236}">
                <a16:creationId xmlns:a16="http://schemas.microsoft.com/office/drawing/2014/main" id="{D6F4365E-3C41-9780-734D-E1F8B2FF8EFD}"/>
              </a:ext>
            </a:extLst>
          </p:cNvPr>
          <p:cNvSpPr/>
          <p:nvPr/>
        </p:nvSpPr>
        <p:spPr>
          <a:xfrm>
            <a:off x="7470076" y="2451719"/>
            <a:ext cx="670747" cy="121868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33E3366-689D-E0EA-10B9-CE74628DB849}"/>
              </a:ext>
            </a:extLst>
          </p:cNvPr>
          <p:cNvSpPr/>
          <p:nvPr/>
        </p:nvSpPr>
        <p:spPr>
          <a:xfrm>
            <a:off x="6120664" y="2232497"/>
            <a:ext cx="650801" cy="1441497"/>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a:extLst>
              <a:ext uri="{FF2B5EF4-FFF2-40B4-BE49-F238E27FC236}">
                <a16:creationId xmlns:a16="http://schemas.microsoft.com/office/drawing/2014/main" id="{BBEDFB4F-801F-C086-B431-F60EE6EAA822}"/>
              </a:ext>
            </a:extLst>
          </p:cNvPr>
          <p:cNvSpPr/>
          <p:nvPr/>
        </p:nvSpPr>
        <p:spPr>
          <a:xfrm>
            <a:off x="2746151" y="2486248"/>
            <a:ext cx="1365588" cy="1186974"/>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6A306DDC-1363-BC83-23A4-B2A6F8C50F37}"/>
              </a:ext>
            </a:extLst>
          </p:cNvPr>
          <p:cNvSpPr/>
          <p:nvPr/>
        </p:nvSpPr>
        <p:spPr>
          <a:xfrm>
            <a:off x="7479938" y="5661248"/>
            <a:ext cx="652672" cy="134174"/>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3B835246-854F-7960-0C07-DAC724BD00ED}"/>
              </a:ext>
            </a:extLst>
          </p:cNvPr>
          <p:cNvSpPr/>
          <p:nvPr/>
        </p:nvSpPr>
        <p:spPr>
          <a:xfrm>
            <a:off x="6116386" y="3933055"/>
            <a:ext cx="684024" cy="141655"/>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正方形/長方形 2">
            <a:extLst>
              <a:ext uri="{FF2B5EF4-FFF2-40B4-BE49-F238E27FC236}">
                <a16:creationId xmlns:a16="http://schemas.microsoft.com/office/drawing/2014/main" id="{728A527A-5C2D-4689-33A4-C5737C2A3F0A}"/>
              </a:ext>
            </a:extLst>
          </p:cNvPr>
          <p:cNvSpPr/>
          <p:nvPr/>
        </p:nvSpPr>
        <p:spPr>
          <a:xfrm>
            <a:off x="2744182" y="5656409"/>
            <a:ext cx="672138" cy="128102"/>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2">
            <a:extLst>
              <a:ext uri="{FF2B5EF4-FFF2-40B4-BE49-F238E27FC236}">
                <a16:creationId xmlns:a16="http://schemas.microsoft.com/office/drawing/2014/main" id="{7972B363-2292-FC38-EBA2-C0CF20F2361C}"/>
              </a:ext>
            </a:extLst>
          </p:cNvPr>
          <p:cNvSpPr>
            <a:spLocks noChangeArrowheads="1"/>
          </p:cNvSpPr>
          <p:nvPr/>
        </p:nvSpPr>
        <p:spPr bwMode="auto">
          <a:xfrm>
            <a:off x="1538786" y="6579596"/>
            <a:ext cx="662453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ja-JP" altLang="en-US" sz="800" b="0" dirty="0">
                <a:solidFill>
                  <a:srgbClr val="000000"/>
                </a:solidFill>
                <a:latin typeface="Meiryo UI" panose="020B0604030504040204" pitchFamily="50" charset="-128"/>
                <a:ea typeface="Meiryo UI" panose="020B0604030504040204" pitchFamily="50" charset="-128"/>
              </a:rPr>
              <a:t>実施している計</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「繁殖牝馬の全頭に接種している」</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「妊娠馬の全頭に接種している」</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「妊娠馬の一部に接種してる」</a:t>
            </a:r>
            <a:r>
              <a:rPr lang="en-US" altLang="ja-JP" sz="800" b="0" dirty="0">
                <a:solidFill>
                  <a:srgbClr val="000000"/>
                </a:solidFill>
                <a:latin typeface="Meiryo UI" panose="020B0604030504040204" pitchFamily="50" charset="-128"/>
                <a:ea typeface="Meiryo UI" panose="020B0604030504040204" pitchFamily="50" charset="-128"/>
              </a:rPr>
              <a:t>+</a:t>
            </a:r>
            <a:r>
              <a:rPr lang="ja-JP" altLang="en-US" sz="800" b="0" dirty="0">
                <a:solidFill>
                  <a:srgbClr val="000000"/>
                </a:solidFill>
                <a:latin typeface="Meiryo UI" panose="020B0604030504040204" pitchFamily="50" charset="-128"/>
                <a:ea typeface="Meiryo UI" panose="020B0604030504040204" pitchFamily="50" charset="-128"/>
              </a:rPr>
              <a:t>「繁殖牝馬以外の馬に接種している」</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9044508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46346-1F2C-A5F1-D172-76F5357791E3}"/>
            </a:ext>
          </a:extLst>
        </p:cNvPr>
        <p:cNvGrpSpPr/>
        <p:nvPr/>
      </p:nvGrpSpPr>
      <p:grpSpPr>
        <a:xfrm>
          <a:off x="0" y="0"/>
          <a:ext cx="0" cy="0"/>
          <a:chOff x="0" y="0"/>
          <a:chExt cx="0" cy="0"/>
        </a:xfrm>
      </p:grpSpPr>
      <p:sp>
        <p:nvSpPr>
          <p:cNvPr id="33794" name="スライド番号プレースホルダー 2">
            <a:extLst>
              <a:ext uri="{FF2B5EF4-FFF2-40B4-BE49-F238E27FC236}">
                <a16:creationId xmlns:a16="http://schemas.microsoft.com/office/drawing/2014/main" id="{89560946-E413-C634-3686-8328BB08291C}"/>
              </a:ext>
            </a:extLst>
          </p:cNvPr>
          <p:cNvSpPr>
            <a:spLocks noGrp="1"/>
          </p:cNvSpPr>
          <p:nvPr>
            <p:ph type="sldNum" sz="quarter" idx="29"/>
          </p:nvPr>
        </p:nvSpPr>
        <p:spPr>
          <a:xfrm>
            <a:off x="7007225" y="6656388"/>
            <a:ext cx="2133600" cy="207962"/>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7B154230-6D7F-43E0-A14F-558C1AA55155}" type="slidenum">
              <a:rPr lang="en-US" altLang="ja-JP" sz="800" b="0" smtClean="0">
                <a:latin typeface="Arial" panose="020B0604020202020204" pitchFamily="34" charset="0"/>
                <a:ea typeface="ＭＳ Ｐゴシック" panose="020B0600070205080204" pitchFamily="50" charset="-128"/>
              </a:rPr>
              <a:pPr>
                <a:spcBef>
                  <a:spcPct val="0"/>
                </a:spcBef>
              </a:pPr>
              <a:t>33</a:t>
            </a:fld>
            <a:endParaRPr lang="en-US" altLang="ja-JP" sz="800" b="0" dirty="0">
              <a:latin typeface="Arial" panose="020B0604020202020204" pitchFamily="34" charset="0"/>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151AAF47-8A64-5E54-D0F6-7AED5D4CF66F}"/>
              </a:ext>
            </a:extLst>
          </p:cNvPr>
          <p:cNvSpPr/>
          <p:nvPr/>
        </p:nvSpPr>
        <p:spPr>
          <a:xfrm>
            <a:off x="0" y="3429000"/>
            <a:ext cx="6732588" cy="720725"/>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defRPr/>
            </a:pPr>
            <a:r>
              <a:rPr lang="en-US" altLang="ja-JP" sz="3200" b="0" dirty="0">
                <a:solidFill>
                  <a:schemeClr val="tx1"/>
                </a:solidFill>
                <a:latin typeface="Meiryo UI" panose="020B0604030504040204" pitchFamily="50" charset="-128"/>
                <a:ea typeface="Meiryo UI" panose="020B0604030504040204" pitchFamily="50" charset="-128"/>
              </a:rPr>
              <a:t>4.</a:t>
            </a:r>
            <a:r>
              <a:rPr lang="ja-JP" altLang="en-US" sz="3200" b="0" dirty="0">
                <a:solidFill>
                  <a:schemeClr val="tx1"/>
                </a:solidFill>
                <a:latin typeface="Meiryo UI" panose="020B0604030504040204" pitchFamily="50" charset="-128"/>
                <a:ea typeface="Meiryo UI" panose="020B0604030504040204" pitchFamily="50" charset="-128"/>
              </a:rPr>
              <a:t>意見・要望</a:t>
            </a:r>
            <a:endParaRPr lang="ja-JP" altLang="en-US" sz="3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859149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66E5D-27AC-A67C-4955-D4516D4997DE}"/>
            </a:ext>
          </a:extLst>
        </p:cNvPr>
        <p:cNvGrpSpPr/>
        <p:nvPr/>
      </p:nvGrpSpPr>
      <p:grpSpPr>
        <a:xfrm>
          <a:off x="0" y="0"/>
          <a:ext cx="0" cy="0"/>
          <a:chOff x="0" y="0"/>
          <a:chExt cx="0" cy="0"/>
        </a:xfrm>
      </p:grpSpPr>
      <p:sp>
        <p:nvSpPr>
          <p:cNvPr id="17" name="四角形: 角を丸くする 16">
            <a:extLst>
              <a:ext uri="{FF2B5EF4-FFF2-40B4-BE49-F238E27FC236}">
                <a16:creationId xmlns:a16="http://schemas.microsoft.com/office/drawing/2014/main" id="{568EB0F0-D609-1BFE-7FBE-99E5C0A626F2}"/>
              </a:ext>
            </a:extLst>
          </p:cNvPr>
          <p:cNvSpPr/>
          <p:nvPr/>
        </p:nvSpPr>
        <p:spPr>
          <a:xfrm>
            <a:off x="603668" y="963870"/>
            <a:ext cx="3852722"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・老齢馬の管理方法</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・終生飼育の為　老年馬の飼養管理の方法</a:t>
            </a:r>
            <a:endParaRPr kumimoji="1"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・高齢馬の心臓疾患について　管理、予防、対処の仕方（心音の聞き取りなど）をお教え頂ければと思います。</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・高齢馬の歯の摩耗への対策</a:t>
            </a:r>
            <a:endParaRPr kumimoji="1"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・高齢馬の使役年齢を最大化させる為の運動機能維持対策。</a:t>
            </a:r>
            <a:endPar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6" name="タイトル 5">
            <a:extLst>
              <a:ext uri="{FF2B5EF4-FFF2-40B4-BE49-F238E27FC236}">
                <a16:creationId xmlns:a16="http://schemas.microsoft.com/office/drawing/2014/main" id="{455447B6-669E-787F-9830-9A4D69EA8F2B}"/>
              </a:ext>
            </a:extLst>
          </p:cNvPr>
          <p:cNvSpPr>
            <a:spLocks noGrp="1"/>
          </p:cNvSpPr>
          <p:nvPr>
            <p:ph type="title"/>
          </p:nvPr>
        </p:nvSpPr>
        <p:spPr/>
        <p:txBody>
          <a:bodyPr/>
          <a:lstStyle/>
          <a:p>
            <a:r>
              <a:rPr lang="ja-JP" altLang="en-US" dirty="0"/>
              <a:t>ご意見・ご希望　</a:t>
            </a:r>
            <a:r>
              <a:rPr lang="en-US" altLang="ja-JP" dirty="0"/>
              <a:t>※</a:t>
            </a:r>
            <a:r>
              <a:rPr lang="ja-JP" altLang="en-US" dirty="0"/>
              <a:t>一部抜粋</a:t>
            </a:r>
            <a:endParaRPr kumimoji="1" lang="ja-JP" altLang="en-US" dirty="0"/>
          </a:p>
        </p:txBody>
      </p:sp>
      <p:sp>
        <p:nvSpPr>
          <p:cNvPr id="19" name="テキスト プレースホルダー 3">
            <a:extLst>
              <a:ext uri="{FF2B5EF4-FFF2-40B4-BE49-F238E27FC236}">
                <a16:creationId xmlns:a16="http://schemas.microsoft.com/office/drawing/2014/main" id="{F7645CA6-4054-C012-A170-D5FE9DF123E3}"/>
              </a:ext>
            </a:extLst>
          </p:cNvPr>
          <p:cNvSpPr txBox="1">
            <a:spLocks/>
          </p:cNvSpPr>
          <p:nvPr/>
        </p:nvSpPr>
        <p:spPr bwMode="auto">
          <a:xfrm>
            <a:off x="359668" y="458916"/>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Q20</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ご意見・ご希望</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講習会で聞きたい内容等</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p:txBody>
      </p:sp>
      <p:sp>
        <p:nvSpPr>
          <p:cNvPr id="14" name="正方形/長方形 12">
            <a:extLst>
              <a:ext uri="{FF2B5EF4-FFF2-40B4-BE49-F238E27FC236}">
                <a16:creationId xmlns:a16="http://schemas.microsoft.com/office/drawing/2014/main" id="{7A103258-F368-15B2-9A25-64DCA5E09E00}"/>
              </a:ext>
            </a:extLst>
          </p:cNvPr>
          <p:cNvSpPr>
            <a:spLocks noChangeArrowheads="1"/>
          </p:cNvSpPr>
          <p:nvPr/>
        </p:nvSpPr>
        <p:spPr bwMode="auto">
          <a:xfrm>
            <a:off x="5938696" y="89013"/>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 15</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16" name="四角形: 角を丸くする 15">
            <a:extLst>
              <a:ext uri="{FF2B5EF4-FFF2-40B4-BE49-F238E27FC236}">
                <a16:creationId xmlns:a16="http://schemas.microsoft.com/office/drawing/2014/main" id="{2CB48FD9-BB1C-7569-9E50-BF37C4D096D5}"/>
              </a:ext>
            </a:extLst>
          </p:cNvPr>
          <p:cNvSpPr/>
          <p:nvPr/>
        </p:nvSpPr>
        <p:spPr>
          <a:xfrm>
            <a:off x="1431229" y="753885"/>
            <a:ext cx="2016224"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lumMod val="65000"/>
                    <a:lumOff val="35000"/>
                  </a:schemeClr>
                </a:solidFill>
                <a:latin typeface="Meiryo UI" panose="020B0604030504040204" pitchFamily="50" charset="-128"/>
                <a:ea typeface="Meiryo UI" panose="020B0604030504040204" pitchFamily="50" charset="-128"/>
              </a:rPr>
              <a:t>高齢馬の飼育管理</a:t>
            </a:r>
            <a:endPar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20" name="四角形: 角を丸くする 19">
            <a:extLst>
              <a:ext uri="{FF2B5EF4-FFF2-40B4-BE49-F238E27FC236}">
                <a16:creationId xmlns:a16="http://schemas.microsoft.com/office/drawing/2014/main" id="{0F153513-F545-BABA-E74D-4998A124888F}"/>
              </a:ext>
            </a:extLst>
          </p:cNvPr>
          <p:cNvSpPr/>
          <p:nvPr/>
        </p:nvSpPr>
        <p:spPr>
          <a:xfrm>
            <a:off x="621424" y="2989218"/>
            <a:ext cx="3852722"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・疝痛の応急処置。屈腱炎やその他、よくある病気やケガについて。現在の治療法。</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・皮膚疾患の予防とケア　</a:t>
            </a:r>
            <a:endParaRPr kumimoji="1"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・馬の流産対策（馬鼻肺炎の他は騒音や振動など）の原因は？など）</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・常備薬であったほうがよいもの。暑さが長引いているので</a:t>
            </a:r>
            <a:br>
              <a:rPr kumimoji="1" lang="en-US" altLang="ja-JP" sz="1200" b="0" dirty="0">
                <a:solidFill>
                  <a:schemeClr val="tx1">
                    <a:lumMod val="65000"/>
                    <a:lumOff val="35000"/>
                  </a:schemeClr>
                </a:solidFill>
                <a:latin typeface="Meiryo UI" panose="020B0604030504040204" pitchFamily="50" charset="-128"/>
                <a:ea typeface="Meiryo UI" panose="020B0604030504040204" pitchFamily="50" charset="-128"/>
              </a:rPr>
            </a:br>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虫もずっといます。対策や、かゆみ止めの薬</a:t>
            </a:r>
          </a:p>
        </p:txBody>
      </p:sp>
      <p:sp>
        <p:nvSpPr>
          <p:cNvPr id="21" name="四角形: 角を丸くする 20">
            <a:extLst>
              <a:ext uri="{FF2B5EF4-FFF2-40B4-BE49-F238E27FC236}">
                <a16:creationId xmlns:a16="http://schemas.microsoft.com/office/drawing/2014/main" id="{852E4DE8-6C27-3EB1-C1E3-1E93CE3E5AFF}"/>
              </a:ext>
            </a:extLst>
          </p:cNvPr>
          <p:cNvSpPr/>
          <p:nvPr/>
        </p:nvSpPr>
        <p:spPr>
          <a:xfrm>
            <a:off x="1448985" y="2799119"/>
            <a:ext cx="2016224"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疾病対策と予防</a:t>
            </a:r>
          </a:p>
        </p:txBody>
      </p:sp>
      <p:sp>
        <p:nvSpPr>
          <p:cNvPr id="22" name="四角形: 角を丸くする 21">
            <a:extLst>
              <a:ext uri="{FF2B5EF4-FFF2-40B4-BE49-F238E27FC236}">
                <a16:creationId xmlns:a16="http://schemas.microsoft.com/office/drawing/2014/main" id="{129DB3A7-5F84-9C4C-F0FB-57849F51C430}"/>
              </a:ext>
            </a:extLst>
          </p:cNvPr>
          <p:cNvSpPr/>
          <p:nvPr/>
        </p:nvSpPr>
        <p:spPr>
          <a:xfrm>
            <a:off x="612546" y="5014566"/>
            <a:ext cx="3852722"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・放牧地（草地）の管理や粗飼料の自家生産　栄養価の高い牧草のつくり方</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・馬に与えていい草、だめな草等（飼料の高騰で自家牧草や野菜を与える頻度が増えたので）</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・高齢馬に適した餌はどういう内容か。安価で入手しやすい餌はどんなものがあるか。</a:t>
            </a:r>
          </a:p>
        </p:txBody>
      </p:sp>
      <p:sp>
        <p:nvSpPr>
          <p:cNvPr id="23" name="四角形: 角を丸くする 22">
            <a:extLst>
              <a:ext uri="{FF2B5EF4-FFF2-40B4-BE49-F238E27FC236}">
                <a16:creationId xmlns:a16="http://schemas.microsoft.com/office/drawing/2014/main" id="{8E5C7B6C-82B1-C8B6-AD18-D2396B22C377}"/>
              </a:ext>
            </a:extLst>
          </p:cNvPr>
          <p:cNvSpPr/>
          <p:nvPr/>
        </p:nvSpPr>
        <p:spPr>
          <a:xfrm>
            <a:off x="1440107" y="4804581"/>
            <a:ext cx="2016224"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栄養管理と餌の情報</a:t>
            </a:r>
          </a:p>
        </p:txBody>
      </p:sp>
      <p:sp>
        <p:nvSpPr>
          <p:cNvPr id="29" name="四角形: 角を丸くする 28">
            <a:extLst>
              <a:ext uri="{FF2B5EF4-FFF2-40B4-BE49-F238E27FC236}">
                <a16:creationId xmlns:a16="http://schemas.microsoft.com/office/drawing/2014/main" id="{B36E57FD-924E-F43C-A856-B96A38A65F75}"/>
              </a:ext>
            </a:extLst>
          </p:cNvPr>
          <p:cNvSpPr/>
          <p:nvPr/>
        </p:nvSpPr>
        <p:spPr>
          <a:xfrm>
            <a:off x="4757087" y="964854"/>
            <a:ext cx="3852722"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・講習会に出向けないので関心のある物の資料を閲覧出来ると助かります。</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・シニアのお馬さん達に元気に過ごしてもらえる飼養に重点を置いた講習会がありましたら、とてもありがたいです。</a:t>
            </a:r>
            <a:endParaRPr kumimoji="1"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75000"/>
                    <a:lumOff val="25000"/>
                  </a:schemeClr>
                </a:solidFill>
                <a:latin typeface="Meiryo UI" panose="020B0604030504040204" pitchFamily="50" charset="-128"/>
                <a:ea typeface="Meiryo UI" panose="020B0604030504040204" pitchFamily="50" charset="-128"/>
              </a:rPr>
              <a:t>・馬を飼っている個人の人の話や動物園やサファリランドの馬の飼育さん達の日常の話や出来事等の話を聞きたい。具体的な話や出来事を聞きたい。</a:t>
            </a:r>
            <a:endParaRPr kumimoji="1" lang="en-US" altLang="ja-JP" sz="1200" b="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0" name="四角形: 角を丸くする 29">
            <a:extLst>
              <a:ext uri="{FF2B5EF4-FFF2-40B4-BE49-F238E27FC236}">
                <a16:creationId xmlns:a16="http://schemas.microsoft.com/office/drawing/2014/main" id="{0F19639B-254B-9EBE-8F4E-A446A31F80EF}"/>
              </a:ext>
            </a:extLst>
          </p:cNvPr>
          <p:cNvSpPr/>
          <p:nvPr/>
        </p:nvSpPr>
        <p:spPr>
          <a:xfrm>
            <a:off x="5577592" y="753885"/>
            <a:ext cx="2211713"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500" dirty="0">
                <a:solidFill>
                  <a:schemeClr val="tx1">
                    <a:lumMod val="65000"/>
                    <a:lumOff val="35000"/>
                  </a:schemeClr>
                </a:solidFill>
                <a:latin typeface="Meiryo UI" panose="020B0604030504040204" pitchFamily="50" charset="-128"/>
                <a:ea typeface="Meiryo UI" panose="020B0604030504040204" pitchFamily="50" charset="-128"/>
              </a:rPr>
              <a:t>講習会・情報提供の充実</a:t>
            </a:r>
          </a:p>
        </p:txBody>
      </p:sp>
      <p:sp>
        <p:nvSpPr>
          <p:cNvPr id="31" name="四角形: 角を丸くする 30">
            <a:extLst>
              <a:ext uri="{FF2B5EF4-FFF2-40B4-BE49-F238E27FC236}">
                <a16:creationId xmlns:a16="http://schemas.microsoft.com/office/drawing/2014/main" id="{2B48957C-563D-281C-7E84-7A7A5D3E8490}"/>
              </a:ext>
            </a:extLst>
          </p:cNvPr>
          <p:cNvSpPr/>
          <p:nvPr/>
        </p:nvSpPr>
        <p:spPr>
          <a:xfrm>
            <a:off x="4751528" y="2989218"/>
            <a:ext cx="3852722"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・ワクチンの補助金をなるべく多く補助して下さい。そうすればワクチンを打つ馬が増え感染症の広がりを防げる</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・ワクチンの重要性、必要性。（どのワクチンを接種するべきか）駆虫プログラム（繁殖馬と肥育馬、子馬等）</a:t>
            </a:r>
            <a:endParaRPr kumimoji="1"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・ワクチン全て接種したいけど先生に逆に断られる！！</a:t>
            </a:r>
            <a:endPar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32" name="四角形: 角を丸くする 31">
            <a:extLst>
              <a:ext uri="{FF2B5EF4-FFF2-40B4-BE49-F238E27FC236}">
                <a16:creationId xmlns:a16="http://schemas.microsoft.com/office/drawing/2014/main" id="{5795BCA0-F4DE-68D5-5960-6474DC14F04F}"/>
              </a:ext>
            </a:extLst>
          </p:cNvPr>
          <p:cNvSpPr/>
          <p:nvPr/>
        </p:nvSpPr>
        <p:spPr>
          <a:xfrm>
            <a:off x="5569253" y="2799119"/>
            <a:ext cx="2217272"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ワクチン接種と補助</a:t>
            </a:r>
          </a:p>
        </p:txBody>
      </p:sp>
      <p:sp>
        <p:nvSpPr>
          <p:cNvPr id="33" name="四角形: 角を丸くする 32">
            <a:extLst>
              <a:ext uri="{FF2B5EF4-FFF2-40B4-BE49-F238E27FC236}">
                <a16:creationId xmlns:a16="http://schemas.microsoft.com/office/drawing/2014/main" id="{B0C0E8B9-E727-3271-A78B-1840170F38D9}"/>
              </a:ext>
            </a:extLst>
          </p:cNvPr>
          <p:cNvSpPr/>
          <p:nvPr/>
        </p:nvSpPr>
        <p:spPr>
          <a:xfrm>
            <a:off x="4751528" y="5013176"/>
            <a:ext cx="3852722" cy="1584176"/>
          </a:xfrm>
          <a:prstGeom prst="roundRect">
            <a:avLst/>
          </a:prstGeom>
          <a:noFill/>
          <a:ln w="95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・簡易な妊娠鑑定技術の方法等</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・蹄の管理について、蹄葉炎の予防、治療について蟻道の予防について</a:t>
            </a:r>
            <a:endParaRPr kumimoji="1"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・歩様の見方、異常のみつけ方と肢蹄のつくり</a:t>
            </a:r>
            <a:endParaRPr lang="en-US" altLang="ja-JP" sz="1200" b="0" dirty="0">
              <a:solidFill>
                <a:schemeClr val="tx1">
                  <a:lumMod val="65000"/>
                  <a:lumOff val="35000"/>
                </a:schemeClr>
              </a:solidFill>
              <a:latin typeface="Meiryo UI" panose="020B0604030504040204" pitchFamily="50" charset="-128"/>
              <a:ea typeface="Meiryo UI" panose="020B0604030504040204" pitchFamily="50" charset="-128"/>
            </a:endParaRPr>
          </a:p>
          <a:p>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・ワクチンに補助事業があることは知らなかった。より多くの</a:t>
            </a:r>
            <a:br>
              <a:rPr kumimoji="1" lang="en-US" altLang="ja-JP" sz="1200" b="0" dirty="0">
                <a:solidFill>
                  <a:schemeClr val="tx1">
                    <a:lumMod val="65000"/>
                    <a:lumOff val="35000"/>
                  </a:schemeClr>
                </a:solidFill>
                <a:latin typeface="Meiryo UI" panose="020B0604030504040204" pitchFamily="50" charset="-128"/>
                <a:ea typeface="Meiryo UI" panose="020B0604030504040204" pitchFamily="50" charset="-128"/>
              </a:rPr>
            </a:br>
            <a:r>
              <a:rPr kumimoji="1" lang="ja-JP" altLang="en-US" sz="1200" b="0" dirty="0">
                <a:solidFill>
                  <a:schemeClr val="tx1">
                    <a:lumMod val="65000"/>
                    <a:lumOff val="35000"/>
                  </a:schemeClr>
                </a:solidFill>
                <a:latin typeface="Meiryo UI" panose="020B0604030504040204" pitchFamily="50" charset="-128"/>
                <a:ea typeface="Meiryo UI" panose="020B0604030504040204" pitchFamily="50" charset="-128"/>
              </a:rPr>
              <a:t>情報を知らせて頂きたいし、活用したいです。</a:t>
            </a:r>
          </a:p>
        </p:txBody>
      </p:sp>
      <p:sp>
        <p:nvSpPr>
          <p:cNvPr id="34" name="四角形: 角を丸くする 33">
            <a:extLst>
              <a:ext uri="{FF2B5EF4-FFF2-40B4-BE49-F238E27FC236}">
                <a16:creationId xmlns:a16="http://schemas.microsoft.com/office/drawing/2014/main" id="{78C6FB7F-31D0-512C-FCD2-82DFFCB8A062}"/>
              </a:ext>
            </a:extLst>
          </p:cNvPr>
          <p:cNvSpPr/>
          <p:nvPr/>
        </p:nvSpPr>
        <p:spPr>
          <a:xfrm>
            <a:off x="5569253" y="4804581"/>
            <a:ext cx="2217272" cy="327309"/>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65000"/>
                    <a:lumOff val="35000"/>
                  </a:schemeClr>
                </a:solidFill>
                <a:latin typeface="Meiryo UI" panose="020B0604030504040204" pitchFamily="50" charset="-128"/>
                <a:ea typeface="Meiryo UI" panose="020B0604030504040204" pitchFamily="50" charset="-128"/>
              </a:rPr>
              <a:t>その他</a:t>
            </a:r>
          </a:p>
        </p:txBody>
      </p:sp>
    </p:spTree>
    <p:extLst>
      <p:ext uri="{BB962C8B-B14F-4D97-AF65-F5344CB8AC3E}">
        <p14:creationId xmlns:p14="http://schemas.microsoft.com/office/powerpoint/2010/main" val="25326723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番号プレースホルダー 2"/>
          <p:cNvSpPr>
            <a:spLocks noGrp="1"/>
          </p:cNvSpPr>
          <p:nvPr>
            <p:ph type="sldNum" sz="quarter" idx="29"/>
          </p:nvPr>
        </p:nvSpPr>
        <p:spPr>
          <a:xfrm>
            <a:off x="7007225" y="6656388"/>
            <a:ext cx="2133600" cy="207962"/>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7B154230-6D7F-43E0-A14F-558C1AA55155}" type="slidenum">
              <a:rPr lang="en-US" altLang="ja-JP" sz="800" b="0" smtClean="0">
                <a:latin typeface="Arial" panose="020B0604020202020204" pitchFamily="34" charset="0"/>
                <a:ea typeface="ＭＳ Ｐゴシック" panose="020B0600070205080204" pitchFamily="50" charset="-128"/>
              </a:rPr>
              <a:pPr>
                <a:spcBef>
                  <a:spcPct val="0"/>
                </a:spcBef>
              </a:pPr>
              <a:t>35</a:t>
            </a:fld>
            <a:endParaRPr lang="en-US" altLang="ja-JP" sz="800" b="0" dirty="0">
              <a:latin typeface="Arial" panose="020B0604020202020204" pitchFamily="34" charset="0"/>
              <a:ea typeface="ＭＳ Ｐゴシック" panose="020B0600070205080204" pitchFamily="50" charset="-128"/>
            </a:endParaRPr>
          </a:p>
        </p:txBody>
      </p:sp>
      <p:sp>
        <p:nvSpPr>
          <p:cNvPr id="5" name="正方形/長方形 4"/>
          <p:cNvSpPr/>
          <p:nvPr/>
        </p:nvSpPr>
        <p:spPr>
          <a:xfrm>
            <a:off x="0" y="3429000"/>
            <a:ext cx="7308304" cy="1152128"/>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defRPr/>
            </a:pPr>
            <a:r>
              <a:rPr lang="en-US" altLang="ja-JP" sz="3000" b="0" dirty="0">
                <a:solidFill>
                  <a:schemeClr val="tx1"/>
                </a:solidFill>
                <a:latin typeface="Meiryo UI" panose="020B0604030504040204" pitchFamily="50" charset="-128"/>
                <a:ea typeface="Meiryo UI" panose="020B0604030504040204" pitchFamily="50" charset="-128"/>
              </a:rPr>
              <a:t>5.2016</a:t>
            </a:r>
            <a:r>
              <a:rPr lang="ja-JP" altLang="en-US" sz="3000" b="0" dirty="0">
                <a:solidFill>
                  <a:schemeClr val="tx1"/>
                </a:solidFill>
                <a:latin typeface="Meiryo UI" panose="020B0604030504040204" pitchFamily="50" charset="-128"/>
                <a:ea typeface="Meiryo UI" panose="020B0604030504040204" pitchFamily="50" charset="-128"/>
              </a:rPr>
              <a:t>年度～</a:t>
            </a:r>
            <a:r>
              <a:rPr lang="en-US" altLang="ja-JP" sz="3000" b="0" dirty="0">
                <a:solidFill>
                  <a:schemeClr val="tx1"/>
                </a:solidFill>
                <a:latin typeface="Meiryo UI" panose="020B0604030504040204" pitchFamily="50" charset="-128"/>
                <a:ea typeface="Meiryo UI" panose="020B0604030504040204" pitchFamily="50" charset="-128"/>
              </a:rPr>
              <a:t>2024</a:t>
            </a:r>
            <a:r>
              <a:rPr lang="ja-JP" altLang="en-US" sz="3000" b="0" dirty="0">
                <a:solidFill>
                  <a:schemeClr val="tx1"/>
                </a:solidFill>
                <a:latin typeface="Meiryo UI" panose="020B0604030504040204" pitchFamily="50" charset="-128"/>
                <a:ea typeface="Meiryo UI" panose="020B0604030504040204" pitchFamily="50" charset="-128"/>
              </a:rPr>
              <a:t>年度</a:t>
            </a:r>
            <a:endParaRPr lang="en-US" altLang="ja-JP" sz="3000" b="0" dirty="0">
              <a:solidFill>
                <a:schemeClr val="tx1"/>
              </a:solidFill>
              <a:latin typeface="Meiryo UI" panose="020B0604030504040204" pitchFamily="50" charset="-128"/>
              <a:ea typeface="Meiryo UI" panose="020B0604030504040204" pitchFamily="50" charset="-128"/>
            </a:endParaRPr>
          </a:p>
          <a:p>
            <a:pPr marL="357188" indent="182563">
              <a:defRPr/>
            </a:pPr>
            <a:r>
              <a:rPr lang="ja-JP" altLang="en-US" sz="3000" b="0" dirty="0">
                <a:solidFill>
                  <a:schemeClr val="tx1"/>
                </a:solidFill>
                <a:latin typeface="Meiryo UI" panose="020B0604030504040204" pitchFamily="50" charset="-128"/>
                <a:ea typeface="Meiryo UI" panose="020B0604030504040204" pitchFamily="50" charset="-128"/>
              </a:rPr>
              <a:t>種類・用途・導入元・年齢把握</a:t>
            </a:r>
            <a:endParaRPr lang="ja-JP" altLang="en-US" sz="30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205934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8B57B-05AF-F23E-B2F8-5C3B59C564D5}"/>
            </a:ext>
          </a:extLst>
        </p:cNvPr>
        <p:cNvGrpSpPr/>
        <p:nvPr/>
      </p:nvGrpSpPr>
      <p:grpSpPr>
        <a:xfrm>
          <a:off x="0" y="0"/>
          <a:ext cx="0" cy="0"/>
          <a:chOff x="0" y="0"/>
          <a:chExt cx="0" cy="0"/>
        </a:xfrm>
      </p:grpSpPr>
      <p:pic>
        <p:nvPicPr>
          <p:cNvPr id="12" name="図 11">
            <a:extLst>
              <a:ext uri="{FF2B5EF4-FFF2-40B4-BE49-F238E27FC236}">
                <a16:creationId xmlns:a16="http://schemas.microsoft.com/office/drawing/2014/main" id="{7C06538E-08B4-2B39-BA64-8633AB89E9FD}"/>
              </a:ext>
            </a:extLst>
          </p:cNvPr>
          <p:cNvPicPr>
            <a:picLocks noChangeAspect="1"/>
          </p:cNvPicPr>
          <p:nvPr/>
        </p:nvPicPr>
        <p:blipFill>
          <a:blip r:embed="rId2"/>
          <a:stretch>
            <a:fillRect/>
          </a:stretch>
        </p:blipFill>
        <p:spPr>
          <a:xfrm>
            <a:off x="899592" y="1540400"/>
            <a:ext cx="6892377" cy="2388836"/>
          </a:xfrm>
          <a:prstGeom prst="rect">
            <a:avLst/>
          </a:prstGeom>
        </p:spPr>
      </p:pic>
      <p:pic>
        <p:nvPicPr>
          <p:cNvPr id="4" name="図 3">
            <a:extLst>
              <a:ext uri="{FF2B5EF4-FFF2-40B4-BE49-F238E27FC236}">
                <a16:creationId xmlns:a16="http://schemas.microsoft.com/office/drawing/2014/main" id="{E50E712C-B58D-80AA-001B-41802ADD33CE}"/>
              </a:ext>
            </a:extLst>
          </p:cNvPr>
          <p:cNvPicPr>
            <a:picLocks noChangeAspect="1"/>
          </p:cNvPicPr>
          <p:nvPr/>
        </p:nvPicPr>
        <p:blipFill>
          <a:blip r:embed="rId3"/>
          <a:stretch>
            <a:fillRect/>
          </a:stretch>
        </p:blipFill>
        <p:spPr>
          <a:xfrm>
            <a:off x="1064505" y="4500418"/>
            <a:ext cx="6760794" cy="2282704"/>
          </a:xfrm>
          <a:prstGeom prst="rect">
            <a:avLst/>
          </a:prstGeom>
        </p:spPr>
      </p:pic>
      <p:sp>
        <p:nvSpPr>
          <p:cNvPr id="7" name="テキスト ボックス 6">
            <a:extLst>
              <a:ext uri="{FF2B5EF4-FFF2-40B4-BE49-F238E27FC236}">
                <a16:creationId xmlns:a16="http://schemas.microsoft.com/office/drawing/2014/main" id="{DCBB776C-4AC3-B874-192F-B758A58F6C6F}"/>
              </a:ext>
            </a:extLst>
          </p:cNvPr>
          <p:cNvSpPr txBox="1"/>
          <p:nvPr/>
        </p:nvSpPr>
        <p:spPr>
          <a:xfrm>
            <a:off x="96838" y="350074"/>
            <a:ext cx="8939212" cy="1110661"/>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「軽種馬」「乗系馬」「小格馬」が全体に増加傾向にある。「ばん系馬」「日本在来馬」については昨年から低減している。</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特に「ばん系馬」は昨年よりも</a:t>
            </a:r>
            <a:r>
              <a:rPr lang="en-US" altLang="ja-JP" sz="1200" b="0" dirty="0">
                <a:latin typeface="Meiryo UI" panose="020B0604030504040204" pitchFamily="50" charset="-128"/>
                <a:ea typeface="Meiryo UI" panose="020B0604030504040204" pitchFamily="50" charset="-128"/>
                <a:cs typeface="メイリオ" pitchFamily="50" charset="-128"/>
              </a:rPr>
              <a:t>5pt</a:t>
            </a:r>
            <a:r>
              <a:rPr lang="ja-JP" altLang="en-US" sz="1200" b="0" dirty="0">
                <a:latin typeface="Meiryo UI" panose="020B0604030504040204" pitchFamily="50" charset="-128"/>
                <a:ea typeface="Meiryo UI" panose="020B0604030504040204" pitchFamily="50" charset="-128"/>
                <a:cs typeface="メイリオ" pitchFamily="50" charset="-128"/>
              </a:rPr>
              <a:t>以上低下している。</a:t>
            </a:r>
            <a:br>
              <a:rPr lang="en-US" altLang="ja-JP" sz="1000" b="0" dirty="0">
                <a:latin typeface="Meiryo UI" panose="020B0604030504040204" pitchFamily="50" charset="-128"/>
                <a:ea typeface="Meiryo UI" panose="020B0604030504040204" pitchFamily="50" charset="-128"/>
                <a:cs typeface="メイリオ" pitchFamily="50" charset="-128"/>
              </a:rPr>
            </a:br>
            <a:endParaRPr lang="en-US" altLang="ja-JP" sz="10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日本在来馬の飼育割合は「北海道和種」「野間馬」「御崎馬」が低減している。一方で「木曽馬」「対州馬」「トカラ馬」が微増している。</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「北海道和種」については、</a:t>
            </a:r>
            <a:r>
              <a:rPr lang="en-US" altLang="ja-JP" sz="1200" b="0" dirty="0">
                <a:latin typeface="Meiryo UI" panose="020B0604030504040204" pitchFamily="50" charset="-128"/>
                <a:ea typeface="Meiryo UI" panose="020B0604030504040204" pitchFamily="50" charset="-128"/>
                <a:cs typeface="メイリオ" pitchFamily="50" charset="-128"/>
              </a:rPr>
              <a:t>5pt</a:t>
            </a:r>
            <a:r>
              <a:rPr lang="ja-JP" altLang="en-US" sz="1200" b="0" dirty="0">
                <a:latin typeface="Meiryo UI" panose="020B0604030504040204" pitchFamily="50" charset="-128"/>
                <a:ea typeface="Meiryo UI" panose="020B0604030504040204" pitchFamily="50" charset="-128"/>
                <a:cs typeface="メイリオ" pitchFamily="50" charset="-128"/>
              </a:rPr>
              <a:t>以上低減している。また、昨年と比較すると約</a:t>
            </a:r>
            <a:r>
              <a:rPr lang="en-US" altLang="ja-JP" sz="1200" b="0" dirty="0">
                <a:latin typeface="Meiryo UI" panose="020B0604030504040204" pitchFamily="50" charset="-128"/>
                <a:ea typeface="Meiryo UI" panose="020B0604030504040204" pitchFamily="50" charset="-128"/>
                <a:cs typeface="メイリオ" pitchFamily="50" charset="-128"/>
              </a:rPr>
              <a:t>250</a:t>
            </a:r>
            <a:r>
              <a:rPr lang="ja-JP" altLang="en-US" sz="1200" b="0" dirty="0">
                <a:latin typeface="Meiryo UI" panose="020B0604030504040204" pitchFamily="50" charset="-128"/>
                <a:ea typeface="Meiryo UI" panose="020B0604030504040204" pitchFamily="50" charset="-128"/>
                <a:cs typeface="メイリオ" pitchFamily="50" charset="-128"/>
              </a:rPr>
              <a:t>頭程日本在来馬の飼育が減っている。</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6" name="タイトル 5">
            <a:extLst>
              <a:ext uri="{FF2B5EF4-FFF2-40B4-BE49-F238E27FC236}">
                <a16:creationId xmlns:a16="http://schemas.microsoft.com/office/drawing/2014/main" id="{FCEFD3D0-8B52-4EC2-21A0-998151DE3255}"/>
              </a:ext>
            </a:extLst>
          </p:cNvPr>
          <p:cNvSpPr>
            <a:spLocks noGrp="1"/>
          </p:cNvSpPr>
          <p:nvPr>
            <p:ph type="title"/>
          </p:nvPr>
        </p:nvSpPr>
        <p:spPr/>
        <p:txBody>
          <a:bodyPr/>
          <a:lstStyle/>
          <a:p>
            <a:r>
              <a:rPr lang="ja-JP" altLang="en-US" dirty="0"/>
              <a:t>飼育馬の種類・日本在来馬の品種</a:t>
            </a:r>
            <a:endParaRPr kumimoji="1" lang="ja-JP" altLang="en-US" dirty="0"/>
          </a:p>
        </p:txBody>
      </p:sp>
      <p:sp>
        <p:nvSpPr>
          <p:cNvPr id="19" name="テキスト プレースホルダー 3">
            <a:extLst>
              <a:ext uri="{FF2B5EF4-FFF2-40B4-BE49-F238E27FC236}">
                <a16:creationId xmlns:a16="http://schemas.microsoft.com/office/drawing/2014/main" id="{09514368-16C9-BE00-3837-751F5B9A2181}"/>
              </a:ext>
            </a:extLst>
          </p:cNvPr>
          <p:cNvSpPr txBox="1">
            <a:spLocks/>
          </p:cNvSpPr>
          <p:nvPr/>
        </p:nvSpPr>
        <p:spPr bwMode="auto">
          <a:xfrm>
            <a:off x="323528" y="1615368"/>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Q4,Q5-1</a:t>
            </a:r>
            <a:r>
              <a:rPr lang="ja-JP" altLang="en-US" sz="800" b="0" kern="0" dirty="0">
                <a:latin typeface="Meiryo UI" panose="020B0604030504040204" pitchFamily="50" charset="-128"/>
                <a:ea typeface="Meiryo UI" panose="020B0604030504040204" pitchFamily="50" charset="-128"/>
              </a:rPr>
              <a:t>．飼育馬の種類</a:t>
            </a:r>
          </a:p>
        </p:txBody>
      </p:sp>
      <p:sp>
        <p:nvSpPr>
          <p:cNvPr id="9" name="テキスト プレースホルダー 3">
            <a:extLst>
              <a:ext uri="{FF2B5EF4-FFF2-40B4-BE49-F238E27FC236}">
                <a16:creationId xmlns:a16="http://schemas.microsoft.com/office/drawing/2014/main" id="{7DA66058-AFA4-ECCC-D787-AED7A3F5DA74}"/>
              </a:ext>
            </a:extLst>
          </p:cNvPr>
          <p:cNvSpPr txBox="1">
            <a:spLocks/>
          </p:cNvSpPr>
          <p:nvPr/>
        </p:nvSpPr>
        <p:spPr bwMode="auto">
          <a:xfrm>
            <a:off x="336144" y="4230733"/>
            <a:ext cx="8532812" cy="16198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357188" indent="-357188"/>
            <a:r>
              <a:rPr lang="en-US" altLang="ja-JP" sz="800" b="0" kern="0" dirty="0">
                <a:latin typeface="Meiryo UI" panose="020B0604030504040204" pitchFamily="50" charset="-128"/>
                <a:ea typeface="Meiryo UI" panose="020B0604030504040204" pitchFamily="50" charset="-128"/>
              </a:rPr>
              <a:t>Q4</a:t>
            </a:r>
            <a:r>
              <a:rPr lang="ja-JP" altLang="en-US" sz="800" b="0" kern="0" dirty="0">
                <a:latin typeface="Meiryo UI" panose="020B0604030504040204" pitchFamily="50" charset="-128"/>
                <a:ea typeface="Meiryo UI" panose="020B0604030504040204" pitchFamily="50" charset="-128"/>
              </a:rPr>
              <a:t>．日本在来馬の品種</a:t>
            </a:r>
            <a:endParaRPr lang="en-US" altLang="ja-JP" sz="800" b="0" kern="0" dirty="0">
              <a:latin typeface="Meiryo UI" panose="020B0604030504040204" pitchFamily="50" charset="-128"/>
              <a:ea typeface="Meiryo UI" panose="020B0604030504040204" pitchFamily="50" charset="-128"/>
            </a:endParaRPr>
          </a:p>
        </p:txBody>
      </p:sp>
      <p:sp>
        <p:nvSpPr>
          <p:cNvPr id="18" name="正方形/長方形 12">
            <a:extLst>
              <a:ext uri="{FF2B5EF4-FFF2-40B4-BE49-F238E27FC236}">
                <a16:creationId xmlns:a16="http://schemas.microsoft.com/office/drawing/2014/main" id="{332AB9F9-8AFC-C663-E352-7464B7DCA238}"/>
              </a:ext>
            </a:extLst>
          </p:cNvPr>
          <p:cNvSpPr>
            <a:spLocks noChangeArrowheads="1"/>
          </p:cNvSpPr>
          <p:nvPr/>
        </p:nvSpPr>
        <p:spPr bwMode="auto">
          <a:xfrm>
            <a:off x="5938696" y="134076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ja-JP" altLang="en-US" sz="800" b="0" dirty="0">
                <a:latin typeface="Meiryo UI" panose="020B0604030504040204" pitchFamily="50" charset="-128"/>
                <a:ea typeface="Meiryo UI" panose="020B0604030504040204" pitchFamily="50" charset="-128"/>
              </a:rPr>
              <a:t>（ｎ</a:t>
            </a:r>
            <a:r>
              <a:rPr lang="en-US" altLang="ja-JP" sz="800" b="0" dirty="0">
                <a:latin typeface="Meiryo UI" panose="020B0604030504040204" pitchFamily="50" charset="-128"/>
                <a:ea typeface="Meiryo UI" panose="020B0604030504040204" pitchFamily="50" charset="-128"/>
              </a:rPr>
              <a:t>;</a:t>
            </a:r>
            <a:r>
              <a:rPr lang="ja-JP" altLang="en-US" sz="800" b="0" dirty="0">
                <a:latin typeface="Meiryo UI" panose="020B0604030504040204" pitchFamily="50" charset="-128"/>
                <a:ea typeface="Meiryo UI" panose="020B0604030504040204" pitchFamily="50" charset="-128"/>
              </a:rPr>
              <a:t>回答頭数ベース）（単位：％）</a:t>
            </a:r>
          </a:p>
        </p:txBody>
      </p:sp>
      <p:sp>
        <p:nvSpPr>
          <p:cNvPr id="20" name="正方形/長方形 12">
            <a:extLst>
              <a:ext uri="{FF2B5EF4-FFF2-40B4-BE49-F238E27FC236}">
                <a16:creationId xmlns:a16="http://schemas.microsoft.com/office/drawing/2014/main" id="{3065999A-DAFD-A426-8978-AA408C0C3F64}"/>
              </a:ext>
            </a:extLst>
          </p:cNvPr>
          <p:cNvSpPr>
            <a:spLocks noChangeArrowheads="1"/>
          </p:cNvSpPr>
          <p:nvPr/>
        </p:nvSpPr>
        <p:spPr bwMode="auto">
          <a:xfrm>
            <a:off x="5938696" y="4257759"/>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ja-JP" altLang="en-US" sz="800" b="0" dirty="0">
                <a:latin typeface="Meiryo UI" panose="020B0604030504040204" pitchFamily="50" charset="-128"/>
                <a:ea typeface="Meiryo UI" panose="020B0604030504040204" pitchFamily="50" charset="-128"/>
              </a:rPr>
              <a:t>（</a:t>
            </a:r>
            <a:r>
              <a:rPr lang="en-US" altLang="ja-JP" sz="800" b="0" dirty="0">
                <a:latin typeface="Meiryo UI" panose="020B0604030504040204" pitchFamily="50" charset="-128"/>
                <a:ea typeface="Meiryo UI" panose="020B0604030504040204" pitchFamily="50" charset="-128"/>
              </a:rPr>
              <a:t>n;</a:t>
            </a:r>
            <a:r>
              <a:rPr lang="ja-JP" altLang="en-US" sz="800" b="0" dirty="0">
                <a:latin typeface="Meiryo UI" panose="020B0604030504040204" pitchFamily="50" charset="-128"/>
                <a:ea typeface="Meiryo UI" panose="020B0604030504040204" pitchFamily="50" charset="-128"/>
              </a:rPr>
              <a:t>日本在来馬・回答頭数ベース）（単位：％）</a:t>
            </a:r>
          </a:p>
        </p:txBody>
      </p:sp>
      <p:sp>
        <p:nvSpPr>
          <p:cNvPr id="2" name="四角形: 角を丸くする 1">
            <a:extLst>
              <a:ext uri="{FF2B5EF4-FFF2-40B4-BE49-F238E27FC236}">
                <a16:creationId xmlns:a16="http://schemas.microsoft.com/office/drawing/2014/main" id="{A86C5105-41C0-96F2-10AF-03A9F9FEAA07}"/>
              </a:ext>
            </a:extLst>
          </p:cNvPr>
          <p:cNvSpPr/>
          <p:nvPr/>
        </p:nvSpPr>
        <p:spPr>
          <a:xfrm>
            <a:off x="7523882" y="74878"/>
            <a:ext cx="1512168" cy="288181"/>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eiryo UI" panose="020B0604030504040204" pitchFamily="50" charset="-128"/>
                <a:ea typeface="Meiryo UI" panose="020B0604030504040204" pitchFamily="50" charset="-128"/>
              </a:rPr>
              <a:t>時系列比較</a:t>
            </a:r>
          </a:p>
        </p:txBody>
      </p:sp>
      <p:cxnSp>
        <p:nvCxnSpPr>
          <p:cNvPr id="29" name="直線矢印コネクタ 28">
            <a:extLst>
              <a:ext uri="{FF2B5EF4-FFF2-40B4-BE49-F238E27FC236}">
                <a16:creationId xmlns:a16="http://schemas.microsoft.com/office/drawing/2014/main" id="{09557348-3A89-21E7-678D-8604AF4B0190}"/>
              </a:ext>
            </a:extLst>
          </p:cNvPr>
          <p:cNvCxnSpPr>
            <a:cxnSpLocks/>
          </p:cNvCxnSpPr>
          <p:nvPr/>
        </p:nvCxnSpPr>
        <p:spPr>
          <a:xfrm flipV="1">
            <a:off x="2987824" y="2339017"/>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32F67E25-212E-9EB7-D36F-EFCDE6EDDDB1}"/>
              </a:ext>
            </a:extLst>
          </p:cNvPr>
          <p:cNvCxnSpPr>
            <a:cxnSpLocks/>
          </p:cNvCxnSpPr>
          <p:nvPr/>
        </p:nvCxnSpPr>
        <p:spPr>
          <a:xfrm flipV="1">
            <a:off x="3897294" y="2340002"/>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3FAD170A-6B7F-C6EF-9D4B-31D55C1C0438}"/>
              </a:ext>
            </a:extLst>
          </p:cNvPr>
          <p:cNvCxnSpPr>
            <a:cxnSpLocks/>
          </p:cNvCxnSpPr>
          <p:nvPr/>
        </p:nvCxnSpPr>
        <p:spPr>
          <a:xfrm flipV="1">
            <a:off x="5688616" y="2348880"/>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60F79722-42AD-A579-5337-31FB9EB6D9DF}"/>
              </a:ext>
            </a:extLst>
          </p:cNvPr>
          <p:cNvCxnSpPr>
            <a:cxnSpLocks/>
          </p:cNvCxnSpPr>
          <p:nvPr/>
        </p:nvCxnSpPr>
        <p:spPr>
          <a:xfrm flipV="1">
            <a:off x="4788024" y="2339017"/>
            <a:ext cx="0" cy="208131"/>
          </a:xfrm>
          <a:prstGeom prst="straightConnector1">
            <a:avLst/>
          </a:prstGeom>
          <a:ln w="28575">
            <a:solidFill>
              <a:srgbClr val="0000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44645F03-8D4F-D3BD-423E-521DBE591C1A}"/>
              </a:ext>
            </a:extLst>
          </p:cNvPr>
          <p:cNvCxnSpPr>
            <a:cxnSpLocks/>
          </p:cNvCxnSpPr>
          <p:nvPr/>
        </p:nvCxnSpPr>
        <p:spPr>
          <a:xfrm flipV="1">
            <a:off x="6588224" y="2348880"/>
            <a:ext cx="0" cy="208131"/>
          </a:xfrm>
          <a:prstGeom prst="straightConnector1">
            <a:avLst/>
          </a:prstGeom>
          <a:ln w="28575">
            <a:solidFill>
              <a:srgbClr val="0000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AE7F3D5A-C7EA-FCE7-71EA-45B6E44141C9}"/>
              </a:ext>
            </a:extLst>
          </p:cNvPr>
          <p:cNvCxnSpPr>
            <a:cxnSpLocks/>
          </p:cNvCxnSpPr>
          <p:nvPr/>
        </p:nvCxnSpPr>
        <p:spPr>
          <a:xfrm flipV="1">
            <a:off x="2987824" y="2348880"/>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110A311C-2388-B3BD-E54C-8E7716097FD9}"/>
              </a:ext>
            </a:extLst>
          </p:cNvPr>
          <p:cNvCxnSpPr>
            <a:cxnSpLocks/>
          </p:cNvCxnSpPr>
          <p:nvPr/>
        </p:nvCxnSpPr>
        <p:spPr>
          <a:xfrm flipV="1">
            <a:off x="3897294" y="2348880"/>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A5D4962-DB53-A443-6F47-E4E6BAC6BAF6}"/>
              </a:ext>
            </a:extLst>
          </p:cNvPr>
          <p:cNvCxnSpPr>
            <a:cxnSpLocks/>
          </p:cNvCxnSpPr>
          <p:nvPr/>
        </p:nvCxnSpPr>
        <p:spPr>
          <a:xfrm flipV="1">
            <a:off x="4788024" y="2348880"/>
            <a:ext cx="0" cy="208131"/>
          </a:xfrm>
          <a:prstGeom prst="straightConnector1">
            <a:avLst/>
          </a:prstGeom>
          <a:ln w="28575">
            <a:solidFill>
              <a:srgbClr val="0000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18B1EEE3-B628-279C-8E99-ED7B27926A52}"/>
              </a:ext>
            </a:extLst>
          </p:cNvPr>
          <p:cNvCxnSpPr>
            <a:cxnSpLocks/>
          </p:cNvCxnSpPr>
          <p:nvPr/>
        </p:nvCxnSpPr>
        <p:spPr>
          <a:xfrm flipV="1">
            <a:off x="2745166" y="5256818"/>
            <a:ext cx="0" cy="208131"/>
          </a:xfrm>
          <a:prstGeom prst="straightConnector1">
            <a:avLst/>
          </a:prstGeom>
          <a:ln w="28575">
            <a:solidFill>
              <a:srgbClr val="0000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8E6A6765-9914-B420-4B6F-05B7107DE446}"/>
              </a:ext>
            </a:extLst>
          </p:cNvPr>
          <p:cNvCxnSpPr>
            <a:cxnSpLocks/>
          </p:cNvCxnSpPr>
          <p:nvPr/>
        </p:nvCxnSpPr>
        <p:spPr>
          <a:xfrm flipV="1">
            <a:off x="3851920" y="5256818"/>
            <a:ext cx="0" cy="208131"/>
          </a:xfrm>
          <a:prstGeom prst="straightConnector1">
            <a:avLst/>
          </a:prstGeom>
          <a:ln w="28575">
            <a:solidFill>
              <a:srgbClr val="0000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a:extLst>
              <a:ext uri="{FF2B5EF4-FFF2-40B4-BE49-F238E27FC236}">
                <a16:creationId xmlns:a16="http://schemas.microsoft.com/office/drawing/2014/main" id="{36D79498-FA38-FA69-9BF7-99CCFB41D69E}"/>
              </a:ext>
            </a:extLst>
          </p:cNvPr>
          <p:cNvCxnSpPr>
            <a:cxnSpLocks/>
          </p:cNvCxnSpPr>
          <p:nvPr/>
        </p:nvCxnSpPr>
        <p:spPr>
          <a:xfrm flipV="1">
            <a:off x="4914284" y="5256818"/>
            <a:ext cx="0" cy="208131"/>
          </a:xfrm>
          <a:prstGeom prst="straightConnector1">
            <a:avLst/>
          </a:prstGeom>
          <a:ln w="28575">
            <a:solidFill>
              <a:srgbClr val="0000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9231B440-EE02-A920-264C-0E92722B4138}"/>
              </a:ext>
            </a:extLst>
          </p:cNvPr>
          <p:cNvCxnSpPr>
            <a:cxnSpLocks/>
          </p:cNvCxnSpPr>
          <p:nvPr/>
        </p:nvCxnSpPr>
        <p:spPr>
          <a:xfrm flipV="1">
            <a:off x="3311368" y="5274574"/>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95758B7F-7E29-B857-C744-F704A9A20F33}"/>
              </a:ext>
            </a:extLst>
          </p:cNvPr>
          <p:cNvCxnSpPr>
            <a:cxnSpLocks/>
          </p:cNvCxnSpPr>
          <p:nvPr/>
        </p:nvCxnSpPr>
        <p:spPr>
          <a:xfrm flipV="1">
            <a:off x="4373732" y="5274574"/>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675A9508-C269-5E93-BE34-25A654DEDFF1}"/>
              </a:ext>
            </a:extLst>
          </p:cNvPr>
          <p:cNvCxnSpPr>
            <a:cxnSpLocks/>
          </p:cNvCxnSpPr>
          <p:nvPr/>
        </p:nvCxnSpPr>
        <p:spPr>
          <a:xfrm flipV="1">
            <a:off x="5436096" y="5274574"/>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AB72141E-52F4-4339-75FA-269C19259E7A}"/>
              </a:ext>
            </a:extLst>
          </p:cNvPr>
          <p:cNvCxnSpPr>
            <a:cxnSpLocks/>
          </p:cNvCxnSpPr>
          <p:nvPr/>
        </p:nvCxnSpPr>
        <p:spPr>
          <a:xfrm flipV="1">
            <a:off x="2231248" y="5273590"/>
            <a:ext cx="0" cy="208131"/>
          </a:xfrm>
          <a:prstGeom prst="straightConnector1">
            <a:avLst/>
          </a:prstGeom>
          <a:ln w="28575">
            <a:solidFill>
              <a:srgbClr val="0000FF"/>
            </a:solidFill>
            <a:prstDash val="soli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2122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ja-JP" altLang="en-US" dirty="0"/>
              <a:t>飼育馬の年齢把握状況</a:t>
            </a:r>
            <a:endParaRPr kumimoji="1" lang="ja-JP" altLang="en-US" dirty="0"/>
          </a:p>
        </p:txBody>
      </p:sp>
      <p:sp>
        <p:nvSpPr>
          <p:cNvPr id="19" name="テキスト プレースホルダー 3"/>
          <p:cNvSpPr txBox="1">
            <a:spLocks/>
          </p:cNvSpPr>
          <p:nvPr/>
        </p:nvSpPr>
        <p:spPr bwMode="auto">
          <a:xfrm>
            <a:off x="305594" y="1417668"/>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Q7</a:t>
            </a:r>
            <a:r>
              <a:rPr lang="ja-JP" altLang="en-US" sz="800" b="0" kern="0" dirty="0">
                <a:latin typeface="Meiryo UI" panose="020B0604030504040204" pitchFamily="50" charset="-128"/>
                <a:ea typeface="Meiryo UI" panose="020B0604030504040204" pitchFamily="50" charset="-128"/>
              </a:rPr>
              <a:t>．飼育馬の年齢把握状況（複数回答可）</a:t>
            </a:r>
          </a:p>
        </p:txBody>
      </p:sp>
      <p:sp>
        <p:nvSpPr>
          <p:cNvPr id="7" name="テキスト ボックス 6"/>
          <p:cNvSpPr txBox="1"/>
          <p:nvPr/>
        </p:nvSpPr>
        <p:spPr>
          <a:xfrm>
            <a:off x="96838" y="476672"/>
            <a:ext cx="8939212" cy="402775"/>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飼育馬の年齢の把握実態は例年同傾向で何かしらの方法で、飼育馬の年齢を把握している状況がうかがえる。</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18" name="正方形/長方形 12">
            <a:extLst>
              <a:ext uri="{FF2B5EF4-FFF2-40B4-BE49-F238E27FC236}">
                <a16:creationId xmlns:a16="http://schemas.microsoft.com/office/drawing/2014/main" id="{5D6A97DE-DA40-4341-A950-8AF4D1E74C45}"/>
              </a:ext>
            </a:extLst>
          </p:cNvPr>
          <p:cNvSpPr>
            <a:spLocks noChangeArrowheads="1"/>
          </p:cNvSpPr>
          <p:nvPr/>
        </p:nvSpPr>
        <p:spPr bwMode="auto">
          <a:xfrm>
            <a:off x="5938696" y="1485364"/>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en-US" altLang="ja-JP" sz="800" b="0" dirty="0">
                <a:latin typeface="Meiryo UI" panose="020B0604030504040204" pitchFamily="50" charset="-128"/>
                <a:ea typeface="Meiryo UI" panose="020B0604030504040204" pitchFamily="50" charset="-128"/>
              </a:rPr>
              <a:t>n=</a:t>
            </a:r>
            <a:r>
              <a:rPr lang="ja-JP" altLang="en-US" sz="800" b="0" dirty="0">
                <a:latin typeface="Meiryo UI" panose="020B0604030504040204" pitchFamily="50" charset="-128"/>
                <a:ea typeface="Meiryo UI" panose="020B0604030504040204" pitchFamily="50" charset="-128"/>
              </a:rPr>
              <a:t>全体（単位：％）</a:t>
            </a:r>
            <a:endParaRPr lang="en-US" altLang="ja-JP" sz="800" b="0" dirty="0">
              <a:latin typeface="Meiryo UI" panose="020B0604030504040204" pitchFamily="50" charset="-128"/>
              <a:ea typeface="Meiryo UI" panose="020B0604030504040204" pitchFamily="50" charset="-128"/>
            </a:endParaRPr>
          </a:p>
        </p:txBody>
      </p:sp>
      <p:sp>
        <p:nvSpPr>
          <p:cNvPr id="2" name="四角形: 角を丸くする 1">
            <a:extLst>
              <a:ext uri="{FF2B5EF4-FFF2-40B4-BE49-F238E27FC236}">
                <a16:creationId xmlns:a16="http://schemas.microsoft.com/office/drawing/2014/main" id="{36FD42CD-D831-D8B6-52F6-DFFDEB8FBA38}"/>
              </a:ext>
            </a:extLst>
          </p:cNvPr>
          <p:cNvSpPr/>
          <p:nvPr/>
        </p:nvSpPr>
        <p:spPr>
          <a:xfrm>
            <a:off x="7523882" y="74878"/>
            <a:ext cx="1512168" cy="288181"/>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eiryo UI" panose="020B0604030504040204" pitchFamily="50" charset="-128"/>
                <a:ea typeface="Meiryo UI" panose="020B0604030504040204" pitchFamily="50" charset="-128"/>
              </a:rPr>
              <a:t>時系列比較</a:t>
            </a:r>
          </a:p>
        </p:txBody>
      </p:sp>
      <p:pic>
        <p:nvPicPr>
          <p:cNvPr id="3" name="図 2">
            <a:extLst>
              <a:ext uri="{FF2B5EF4-FFF2-40B4-BE49-F238E27FC236}">
                <a16:creationId xmlns:a16="http://schemas.microsoft.com/office/drawing/2014/main" id="{B4C8C762-8F72-D814-E1C7-594290E8AD27}"/>
              </a:ext>
            </a:extLst>
          </p:cNvPr>
          <p:cNvPicPr>
            <a:picLocks noChangeAspect="1"/>
          </p:cNvPicPr>
          <p:nvPr/>
        </p:nvPicPr>
        <p:blipFill>
          <a:blip r:embed="rId2"/>
          <a:stretch>
            <a:fillRect/>
          </a:stretch>
        </p:blipFill>
        <p:spPr>
          <a:xfrm>
            <a:off x="755576" y="2237861"/>
            <a:ext cx="7759538" cy="3887274"/>
          </a:xfrm>
          <a:prstGeom prst="rect">
            <a:avLst/>
          </a:prstGeom>
        </p:spPr>
      </p:pic>
    </p:spTree>
    <p:extLst>
      <p:ext uri="{BB962C8B-B14F-4D97-AF65-F5344CB8AC3E}">
        <p14:creationId xmlns:p14="http://schemas.microsoft.com/office/powerpoint/2010/main" val="13475459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3E764-2BF5-0904-0A20-CD739176B51F}"/>
            </a:ext>
          </a:extLst>
        </p:cNvPr>
        <p:cNvGrpSpPr/>
        <p:nvPr/>
      </p:nvGrpSpPr>
      <p:grpSpPr>
        <a:xfrm>
          <a:off x="0" y="0"/>
          <a:ext cx="0" cy="0"/>
          <a:chOff x="0" y="0"/>
          <a:chExt cx="0" cy="0"/>
        </a:xfrm>
      </p:grpSpPr>
      <p:pic>
        <p:nvPicPr>
          <p:cNvPr id="4" name="図 3">
            <a:extLst>
              <a:ext uri="{FF2B5EF4-FFF2-40B4-BE49-F238E27FC236}">
                <a16:creationId xmlns:a16="http://schemas.microsoft.com/office/drawing/2014/main" id="{AAA2319D-D1DF-9885-EBCE-5F71FD2DB3B1}"/>
              </a:ext>
            </a:extLst>
          </p:cNvPr>
          <p:cNvPicPr>
            <a:picLocks noChangeAspect="1"/>
          </p:cNvPicPr>
          <p:nvPr/>
        </p:nvPicPr>
        <p:blipFill>
          <a:blip r:embed="rId2"/>
          <a:stretch>
            <a:fillRect/>
          </a:stretch>
        </p:blipFill>
        <p:spPr>
          <a:xfrm>
            <a:off x="445301" y="4420135"/>
            <a:ext cx="7755701" cy="2338210"/>
          </a:xfrm>
          <a:prstGeom prst="rect">
            <a:avLst/>
          </a:prstGeom>
        </p:spPr>
      </p:pic>
      <p:pic>
        <p:nvPicPr>
          <p:cNvPr id="3" name="図 2">
            <a:extLst>
              <a:ext uri="{FF2B5EF4-FFF2-40B4-BE49-F238E27FC236}">
                <a16:creationId xmlns:a16="http://schemas.microsoft.com/office/drawing/2014/main" id="{CDA26BC8-1B32-F935-93E8-8AA9D218F3AF}"/>
              </a:ext>
            </a:extLst>
          </p:cNvPr>
          <p:cNvPicPr>
            <a:picLocks noChangeAspect="1"/>
          </p:cNvPicPr>
          <p:nvPr/>
        </p:nvPicPr>
        <p:blipFill>
          <a:blip r:embed="rId3"/>
          <a:stretch>
            <a:fillRect/>
          </a:stretch>
        </p:blipFill>
        <p:spPr>
          <a:xfrm>
            <a:off x="723864" y="1656945"/>
            <a:ext cx="7474184" cy="2509681"/>
          </a:xfrm>
          <a:prstGeom prst="rect">
            <a:avLst/>
          </a:prstGeom>
        </p:spPr>
      </p:pic>
      <p:sp>
        <p:nvSpPr>
          <p:cNvPr id="6" name="タイトル 5">
            <a:extLst>
              <a:ext uri="{FF2B5EF4-FFF2-40B4-BE49-F238E27FC236}">
                <a16:creationId xmlns:a16="http://schemas.microsoft.com/office/drawing/2014/main" id="{59AE4D47-9FFC-9104-F519-DA0DB8042D44}"/>
              </a:ext>
            </a:extLst>
          </p:cNvPr>
          <p:cNvSpPr>
            <a:spLocks noGrp="1"/>
          </p:cNvSpPr>
          <p:nvPr>
            <p:ph type="title"/>
          </p:nvPr>
        </p:nvSpPr>
        <p:spPr/>
        <p:txBody>
          <a:bodyPr/>
          <a:lstStyle/>
          <a:p>
            <a:r>
              <a:rPr lang="ja-JP" altLang="en-US" dirty="0"/>
              <a:t>過去</a:t>
            </a:r>
            <a:r>
              <a:rPr lang="en-US" altLang="ja-JP" dirty="0"/>
              <a:t>1</a:t>
            </a:r>
            <a:r>
              <a:rPr lang="ja-JP" altLang="en-US" dirty="0"/>
              <a:t>年間の飼育馬の用途／飼育馬の導入元</a:t>
            </a:r>
            <a:endParaRPr kumimoji="1" lang="ja-JP" altLang="en-US" dirty="0"/>
          </a:p>
        </p:txBody>
      </p:sp>
      <p:sp>
        <p:nvSpPr>
          <p:cNvPr id="19" name="テキスト プレースホルダー 3">
            <a:extLst>
              <a:ext uri="{FF2B5EF4-FFF2-40B4-BE49-F238E27FC236}">
                <a16:creationId xmlns:a16="http://schemas.microsoft.com/office/drawing/2014/main" id="{A5150B3B-9AAF-25D4-FCD0-E57610D5B1F8}"/>
              </a:ext>
            </a:extLst>
          </p:cNvPr>
          <p:cNvSpPr txBox="1">
            <a:spLocks/>
          </p:cNvSpPr>
          <p:nvPr/>
        </p:nvSpPr>
        <p:spPr bwMode="auto">
          <a:xfrm>
            <a:off x="305594" y="1417668"/>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Q5-2</a:t>
            </a:r>
            <a:r>
              <a:rPr lang="ja-JP" altLang="en-US" sz="800" b="0" kern="0" dirty="0">
                <a:latin typeface="Meiryo UI" panose="020B0604030504040204" pitchFamily="50" charset="-128"/>
                <a:ea typeface="Meiryo UI" panose="020B0604030504040204" pitchFamily="50" charset="-128"/>
              </a:rPr>
              <a:t>．飼育馬の用途</a:t>
            </a:r>
            <a:endParaRPr lang="en-US" altLang="ja-JP" sz="800" b="0" kern="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F07EDAE0-DBA1-5232-760E-FEF5DA300B21}"/>
              </a:ext>
            </a:extLst>
          </p:cNvPr>
          <p:cNvSpPr txBox="1"/>
          <p:nvPr/>
        </p:nvSpPr>
        <p:spPr>
          <a:xfrm>
            <a:off x="96838" y="476672"/>
            <a:ext cx="8939212" cy="956773"/>
          </a:xfrm>
          <a:prstGeom prst="rect">
            <a:avLst/>
          </a:prstGeom>
          <a:noFill/>
          <a:ln w="12700">
            <a:noFill/>
          </a:ln>
        </p:spPr>
        <p:txBody>
          <a:bodyPr wrap="square" lIns="144000" tIns="108000" rIns="108000" bIns="108000" rtlCol="0">
            <a:spAutoFit/>
          </a:bodyPr>
          <a:lstStyle/>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「乗用」の割合が昨年と比較して</a:t>
            </a:r>
            <a:r>
              <a:rPr lang="en-US" altLang="ja-JP" sz="1200" b="0" dirty="0">
                <a:latin typeface="Meiryo UI" panose="020B0604030504040204" pitchFamily="50" charset="-128"/>
                <a:ea typeface="Meiryo UI" panose="020B0604030504040204" pitchFamily="50" charset="-128"/>
                <a:cs typeface="メイリオ" pitchFamily="50" charset="-128"/>
              </a:rPr>
              <a:t>5pt</a:t>
            </a:r>
            <a:r>
              <a:rPr lang="ja-JP" altLang="en-US" sz="1200" b="0" dirty="0">
                <a:latin typeface="Meiryo UI" panose="020B0604030504040204" pitchFamily="50" charset="-128"/>
                <a:ea typeface="Meiryo UI" panose="020B0604030504040204" pitchFamily="50" charset="-128"/>
                <a:cs typeface="メイリオ" pitchFamily="50" charset="-128"/>
              </a:rPr>
              <a:t>以上増加している。一方で「肥育用」の割合が昨年に比べて</a:t>
            </a:r>
            <a:r>
              <a:rPr lang="en-US" altLang="ja-JP" sz="1200" b="0" dirty="0">
                <a:latin typeface="Meiryo UI" panose="020B0604030504040204" pitchFamily="50" charset="-128"/>
                <a:ea typeface="Meiryo UI" panose="020B0604030504040204" pitchFamily="50" charset="-128"/>
                <a:cs typeface="メイリオ" pitchFamily="50" charset="-128"/>
              </a:rPr>
              <a:t>5pt</a:t>
            </a:r>
            <a:r>
              <a:rPr lang="ja-JP" altLang="en-US" sz="1200" b="0" dirty="0">
                <a:latin typeface="Meiryo UI" panose="020B0604030504040204" pitchFamily="50" charset="-128"/>
                <a:ea typeface="Meiryo UI" panose="020B0604030504040204" pitchFamily="50" charset="-128"/>
                <a:cs typeface="メイリオ" pitchFamily="50" charset="-128"/>
              </a:rPr>
              <a:t>以上低下している。</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上位</a:t>
            </a:r>
            <a:r>
              <a:rPr lang="en-US" altLang="ja-JP" sz="1200" b="0" dirty="0">
                <a:latin typeface="Meiryo UI" panose="020B0604030504040204" pitchFamily="50" charset="-128"/>
                <a:ea typeface="Meiryo UI" panose="020B0604030504040204" pitchFamily="50" charset="-128"/>
                <a:cs typeface="メイリオ" pitchFamily="50" charset="-128"/>
              </a:rPr>
              <a:t>3</a:t>
            </a:r>
            <a:r>
              <a:rPr lang="ja-JP" altLang="en-US" sz="1200" b="0" dirty="0">
                <a:latin typeface="Meiryo UI" panose="020B0604030504040204" pitchFamily="50" charset="-128"/>
                <a:ea typeface="Meiryo UI" panose="020B0604030504040204" pitchFamily="50" charset="-128"/>
                <a:cs typeface="メイリオ" pitchFamily="50" charset="-128"/>
              </a:rPr>
              <a:t>項目については、今年も例年に引き続き「乗用」がトップに位置し、「競技用」「その他」が続く。また、「競技用」は昨年から微増している。</a:t>
            </a:r>
            <a:endParaRPr lang="en-US" altLang="ja-JP" sz="1200" b="0" dirty="0">
              <a:latin typeface="Meiryo UI" panose="020B0604030504040204" pitchFamily="50" charset="-128"/>
              <a:ea typeface="Meiryo UI" panose="020B0604030504040204" pitchFamily="50" charset="-128"/>
              <a:cs typeface="メイリオ" pitchFamily="50" charset="-128"/>
            </a:endParaRPr>
          </a:p>
          <a:p>
            <a:pPr marL="171450" indent="-171450">
              <a:buFont typeface="Wingdings" panose="05000000000000000000" pitchFamily="2" charset="2"/>
              <a:buChar char="Ø"/>
            </a:pPr>
            <a:r>
              <a:rPr lang="ja-JP" altLang="en-US" sz="1200" b="0" dirty="0">
                <a:latin typeface="Meiryo UI" panose="020B0604030504040204" pitchFamily="50" charset="-128"/>
                <a:ea typeface="Meiryo UI" panose="020B0604030504040204" pitchFamily="50" charset="-128"/>
                <a:cs typeface="メイリオ" pitchFamily="50" charset="-128"/>
              </a:rPr>
              <a:t>導入元については</a:t>
            </a:r>
            <a:r>
              <a:rPr lang="en-US" altLang="ja-JP" sz="1200" b="0" dirty="0">
                <a:latin typeface="Meiryo UI" panose="020B0604030504040204" pitchFamily="50" charset="-128"/>
                <a:ea typeface="Meiryo UI" panose="020B0604030504040204" pitchFamily="50" charset="-128"/>
                <a:cs typeface="メイリオ" pitchFamily="50" charset="-128"/>
              </a:rPr>
              <a:t>2020</a:t>
            </a:r>
            <a:r>
              <a:rPr lang="ja-JP" altLang="en-US" sz="1200" b="0" dirty="0">
                <a:latin typeface="Meiryo UI" panose="020B0604030504040204" pitchFamily="50" charset="-128"/>
                <a:ea typeface="Meiryo UI" panose="020B0604030504040204" pitchFamily="50" charset="-128"/>
                <a:cs typeface="メイリオ" pitchFamily="50" charset="-128"/>
              </a:rPr>
              <a:t>年ぶりに「中央競馬」が上位に位置する。また、昨年と比較すると「中央競馬」「公営（地方）競馬」「自家生産」が</a:t>
            </a:r>
            <a:br>
              <a:rPr lang="en-US" altLang="ja-JP" sz="1200" b="0" dirty="0">
                <a:latin typeface="Meiryo UI" panose="020B0604030504040204" pitchFamily="50" charset="-128"/>
                <a:ea typeface="Meiryo UI" panose="020B0604030504040204" pitchFamily="50" charset="-128"/>
                <a:cs typeface="メイリオ" pitchFamily="50" charset="-128"/>
              </a:rPr>
            </a:br>
            <a:r>
              <a:rPr lang="ja-JP" altLang="en-US" sz="1200" b="0" dirty="0">
                <a:latin typeface="Meiryo UI" panose="020B0604030504040204" pitchFamily="50" charset="-128"/>
                <a:ea typeface="Meiryo UI" panose="020B0604030504040204" pitchFamily="50" charset="-128"/>
                <a:cs typeface="メイリオ" pitchFamily="50" charset="-128"/>
              </a:rPr>
              <a:t>やや増加している。</a:t>
            </a:r>
            <a:endParaRPr lang="en-US" altLang="ja-JP" sz="1200" b="0" dirty="0">
              <a:latin typeface="Meiryo UI" panose="020B0604030504040204" pitchFamily="50" charset="-128"/>
              <a:ea typeface="Meiryo UI" panose="020B0604030504040204" pitchFamily="50" charset="-128"/>
              <a:cs typeface="メイリオ" pitchFamily="50" charset="-128"/>
            </a:endParaRPr>
          </a:p>
        </p:txBody>
      </p:sp>
      <p:sp>
        <p:nvSpPr>
          <p:cNvPr id="18" name="正方形/長方形 12">
            <a:extLst>
              <a:ext uri="{FF2B5EF4-FFF2-40B4-BE49-F238E27FC236}">
                <a16:creationId xmlns:a16="http://schemas.microsoft.com/office/drawing/2014/main" id="{B5BE97B9-B5E0-A217-D2EE-31F79241CFE3}"/>
              </a:ext>
            </a:extLst>
          </p:cNvPr>
          <p:cNvSpPr>
            <a:spLocks noChangeArrowheads="1"/>
          </p:cNvSpPr>
          <p:nvPr/>
        </p:nvSpPr>
        <p:spPr bwMode="auto">
          <a:xfrm>
            <a:off x="5938696" y="1413356"/>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ja-JP" altLang="en-US" sz="800" b="0" dirty="0">
                <a:latin typeface="Meiryo UI" panose="020B0604030504040204" pitchFamily="50" charset="-128"/>
                <a:ea typeface="Meiryo UI" panose="020B0604030504040204" pitchFamily="50" charset="-128"/>
              </a:rPr>
              <a:t>（ｎ</a:t>
            </a:r>
            <a:r>
              <a:rPr lang="en-US" altLang="ja-JP" sz="800" b="0" dirty="0">
                <a:latin typeface="Meiryo UI" panose="020B0604030504040204" pitchFamily="50" charset="-128"/>
                <a:ea typeface="Meiryo UI" panose="020B0604030504040204" pitchFamily="50" charset="-128"/>
              </a:rPr>
              <a:t>;</a:t>
            </a:r>
            <a:r>
              <a:rPr lang="ja-JP" altLang="en-US" sz="800" b="0" dirty="0">
                <a:latin typeface="Meiryo UI" panose="020B0604030504040204" pitchFamily="50" charset="-128"/>
                <a:ea typeface="Meiryo UI" panose="020B0604030504040204" pitchFamily="50" charset="-128"/>
              </a:rPr>
              <a:t>回答頭数ベース）（単位：％）</a:t>
            </a:r>
          </a:p>
        </p:txBody>
      </p:sp>
      <p:sp>
        <p:nvSpPr>
          <p:cNvPr id="2" name="四角形: 角を丸くする 1">
            <a:extLst>
              <a:ext uri="{FF2B5EF4-FFF2-40B4-BE49-F238E27FC236}">
                <a16:creationId xmlns:a16="http://schemas.microsoft.com/office/drawing/2014/main" id="{B00A69FD-8A81-0417-2870-4B58DD942CDA}"/>
              </a:ext>
            </a:extLst>
          </p:cNvPr>
          <p:cNvSpPr/>
          <p:nvPr/>
        </p:nvSpPr>
        <p:spPr>
          <a:xfrm>
            <a:off x="7523882" y="74878"/>
            <a:ext cx="1512168" cy="288181"/>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eiryo UI" panose="020B0604030504040204" pitchFamily="50" charset="-128"/>
                <a:ea typeface="Meiryo UI" panose="020B0604030504040204" pitchFamily="50" charset="-128"/>
              </a:rPr>
              <a:t>時系列比較</a:t>
            </a:r>
          </a:p>
        </p:txBody>
      </p:sp>
      <p:sp>
        <p:nvSpPr>
          <p:cNvPr id="13" name="テキスト プレースホルダー 3">
            <a:extLst>
              <a:ext uri="{FF2B5EF4-FFF2-40B4-BE49-F238E27FC236}">
                <a16:creationId xmlns:a16="http://schemas.microsoft.com/office/drawing/2014/main" id="{65BDF317-7F6D-34B0-5777-D902206001A1}"/>
              </a:ext>
            </a:extLst>
          </p:cNvPr>
          <p:cNvSpPr txBox="1">
            <a:spLocks/>
          </p:cNvSpPr>
          <p:nvPr/>
        </p:nvSpPr>
        <p:spPr bwMode="auto">
          <a:xfrm>
            <a:off x="290778" y="4168903"/>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indent="0"/>
            <a:r>
              <a:rPr lang="en-US" altLang="ja-JP" sz="800" b="0" kern="0" dirty="0">
                <a:latin typeface="Meiryo UI" panose="020B0604030504040204" pitchFamily="50" charset="-128"/>
                <a:ea typeface="Meiryo UI" panose="020B0604030504040204" pitchFamily="50" charset="-128"/>
              </a:rPr>
              <a:t>Q6</a:t>
            </a:r>
            <a:r>
              <a:rPr lang="ja-JP" altLang="en-US" sz="800" b="0" kern="0" dirty="0">
                <a:latin typeface="Meiryo UI" panose="020B0604030504040204" pitchFamily="50" charset="-128"/>
                <a:ea typeface="Meiryo UI" panose="020B0604030504040204" pitchFamily="50" charset="-128"/>
              </a:rPr>
              <a:t>．飼育馬の導入元（複数回答可）</a:t>
            </a:r>
          </a:p>
        </p:txBody>
      </p:sp>
      <p:sp>
        <p:nvSpPr>
          <p:cNvPr id="9" name="正方形/長方形 12">
            <a:extLst>
              <a:ext uri="{FF2B5EF4-FFF2-40B4-BE49-F238E27FC236}">
                <a16:creationId xmlns:a16="http://schemas.microsoft.com/office/drawing/2014/main" id="{2F621734-2CB6-2A7C-9CD0-2C0EACAD36D5}"/>
              </a:ext>
            </a:extLst>
          </p:cNvPr>
          <p:cNvSpPr>
            <a:spLocks noChangeArrowheads="1"/>
          </p:cNvSpPr>
          <p:nvPr/>
        </p:nvSpPr>
        <p:spPr bwMode="auto">
          <a:xfrm>
            <a:off x="5701172" y="4173456"/>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lgn="r">
              <a:spcBef>
                <a:spcPct val="0"/>
              </a:spcBef>
            </a:pPr>
            <a:r>
              <a:rPr lang="en-US" altLang="ja-JP" sz="800" b="0" dirty="0">
                <a:latin typeface="Meiryo UI" panose="020B0604030504040204" pitchFamily="50" charset="-128"/>
                <a:ea typeface="Meiryo UI" panose="020B0604030504040204" pitchFamily="50" charset="-128"/>
              </a:rPr>
              <a:t>n=</a:t>
            </a:r>
            <a:r>
              <a:rPr lang="ja-JP" altLang="en-US" sz="800" b="0" dirty="0">
                <a:latin typeface="Meiryo UI" panose="020B0604030504040204" pitchFamily="50" charset="-128"/>
                <a:ea typeface="Meiryo UI" panose="020B0604030504040204" pitchFamily="50" charset="-128"/>
              </a:rPr>
              <a:t>全体（単位：％）</a:t>
            </a:r>
            <a:endParaRPr lang="en-US" altLang="ja-JP" sz="800" b="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E12B4F5F-207D-5443-1A32-B2357A71C0C6}"/>
              </a:ext>
            </a:extLst>
          </p:cNvPr>
          <p:cNvSpPr/>
          <p:nvPr/>
        </p:nvSpPr>
        <p:spPr>
          <a:xfrm>
            <a:off x="1928922" y="5134792"/>
            <a:ext cx="627848" cy="191810"/>
          </a:xfrm>
          <a:prstGeom prst="rect">
            <a:avLst/>
          </a:prstGeom>
          <a:no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矢印コネクタ 15">
            <a:extLst>
              <a:ext uri="{FF2B5EF4-FFF2-40B4-BE49-F238E27FC236}">
                <a16:creationId xmlns:a16="http://schemas.microsoft.com/office/drawing/2014/main" id="{33BB819E-A5A4-9A7D-FA50-ED86C4160406}"/>
              </a:ext>
            </a:extLst>
          </p:cNvPr>
          <p:cNvCxnSpPr>
            <a:cxnSpLocks/>
          </p:cNvCxnSpPr>
          <p:nvPr/>
        </p:nvCxnSpPr>
        <p:spPr>
          <a:xfrm flipV="1">
            <a:off x="2242846" y="5241600"/>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BB7B9D16-81F7-9C0B-E034-D2A2BC2E23CE}"/>
              </a:ext>
            </a:extLst>
          </p:cNvPr>
          <p:cNvCxnSpPr>
            <a:cxnSpLocks/>
          </p:cNvCxnSpPr>
          <p:nvPr/>
        </p:nvCxnSpPr>
        <p:spPr>
          <a:xfrm flipV="1">
            <a:off x="2627784" y="2518545"/>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5E1D03F2-07D8-3987-24BC-9FF0AA49243E}"/>
              </a:ext>
            </a:extLst>
          </p:cNvPr>
          <p:cNvCxnSpPr>
            <a:cxnSpLocks/>
          </p:cNvCxnSpPr>
          <p:nvPr/>
        </p:nvCxnSpPr>
        <p:spPr>
          <a:xfrm flipV="1">
            <a:off x="5525860" y="2518545"/>
            <a:ext cx="0" cy="208131"/>
          </a:xfrm>
          <a:prstGeom prst="straightConnector1">
            <a:avLst/>
          </a:prstGeom>
          <a:ln w="28575">
            <a:solidFill>
              <a:srgbClr val="0000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A823C684-5C91-BB3F-F8BF-7A154A07627B}"/>
              </a:ext>
            </a:extLst>
          </p:cNvPr>
          <p:cNvCxnSpPr>
            <a:cxnSpLocks/>
          </p:cNvCxnSpPr>
          <p:nvPr/>
        </p:nvCxnSpPr>
        <p:spPr>
          <a:xfrm flipV="1">
            <a:off x="7299426" y="2518545"/>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A8D701B9-5B0E-7EF1-C4D5-DA7733709235}"/>
              </a:ext>
            </a:extLst>
          </p:cNvPr>
          <p:cNvCxnSpPr>
            <a:cxnSpLocks/>
          </p:cNvCxnSpPr>
          <p:nvPr/>
        </p:nvCxnSpPr>
        <p:spPr>
          <a:xfrm flipV="1">
            <a:off x="2870442" y="5239062"/>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1F11305A-DBCF-FD66-7186-6CADBFBC8A93}"/>
              </a:ext>
            </a:extLst>
          </p:cNvPr>
          <p:cNvCxnSpPr>
            <a:cxnSpLocks/>
          </p:cNvCxnSpPr>
          <p:nvPr/>
        </p:nvCxnSpPr>
        <p:spPr>
          <a:xfrm flipV="1">
            <a:off x="5985526" y="5229200"/>
            <a:ext cx="0" cy="188390"/>
          </a:xfrm>
          <a:prstGeom prst="straightConnector1">
            <a:avLst/>
          </a:prstGeom>
          <a:ln w="28575">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6690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a:xfrm>
            <a:off x="51262" y="11113"/>
            <a:ext cx="8229600" cy="404812"/>
          </a:xfrm>
        </p:spPr>
        <p:txBody>
          <a:bodyPr/>
          <a:lstStyle/>
          <a:p>
            <a:r>
              <a:rPr lang="ja-JP" altLang="en-US" dirty="0"/>
              <a:t>調査概要</a:t>
            </a:r>
          </a:p>
        </p:txBody>
      </p:sp>
      <p:graphicFrame>
        <p:nvGraphicFramePr>
          <p:cNvPr id="4" name="Group 37"/>
          <p:cNvGraphicFramePr>
            <a:graphicFrameLocks noGrp="1"/>
          </p:cNvGraphicFramePr>
          <p:nvPr>
            <p:extLst>
              <p:ext uri="{D42A27DB-BD31-4B8C-83A1-F6EECF244321}">
                <p14:modId xmlns:p14="http://schemas.microsoft.com/office/powerpoint/2010/main" val="1153841465"/>
              </p:ext>
            </p:extLst>
          </p:nvPr>
        </p:nvGraphicFramePr>
        <p:xfrm>
          <a:off x="251520" y="764704"/>
          <a:ext cx="8642448" cy="5646139"/>
        </p:xfrm>
        <a:graphic>
          <a:graphicData uri="http://schemas.openxmlformats.org/drawingml/2006/table">
            <a:tbl>
              <a:tblPr/>
              <a:tblGrid>
                <a:gridCol w="1153616">
                  <a:extLst>
                    <a:ext uri="{9D8B030D-6E8A-4147-A177-3AD203B41FA5}">
                      <a16:colId xmlns:a16="http://schemas.microsoft.com/office/drawing/2014/main" val="20000"/>
                    </a:ext>
                  </a:extLst>
                </a:gridCol>
                <a:gridCol w="7488832">
                  <a:extLst>
                    <a:ext uri="{9D8B030D-6E8A-4147-A177-3AD203B41FA5}">
                      <a16:colId xmlns:a16="http://schemas.microsoft.com/office/drawing/2014/main" val="20001"/>
                    </a:ext>
                  </a:extLst>
                </a:gridCol>
              </a:tblGrid>
              <a:tr h="1444328">
                <a:tc>
                  <a:txBody>
                    <a:bodyPr/>
                    <a:lstStyle>
                      <a:lvl1pPr>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調査目的</a:t>
                      </a:r>
                      <a:endParaRPr kumimoji="1" lang="ja-JP" altLang="en-US" sz="1400" b="0"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85750" indent="-285750">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indent="0" algn="l"/>
                      <a:r>
                        <a:rPr kumimoji="1" lang="ja-JP" altLang="ja-JP" sz="1400" b="0" kern="1200" dirty="0">
                          <a:solidFill>
                            <a:schemeClr val="tx1"/>
                          </a:solidFill>
                          <a:effectLst/>
                          <a:latin typeface="Meiryo UI" panose="020B0604030504040204" pitchFamily="50" charset="-128"/>
                          <a:ea typeface="Meiryo UI" panose="020B0604030504040204" pitchFamily="50" charset="-128"/>
                          <a:cs typeface="+mn-cs"/>
                        </a:rPr>
                        <a:t>馬飼育に関する基本的事項や</a:t>
                      </a: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、馬飼養衛生管理や</a:t>
                      </a:r>
                      <a:r>
                        <a:rPr kumimoji="1" lang="ja-JP" altLang="ja-JP" sz="1400" b="0" kern="1200" dirty="0">
                          <a:solidFill>
                            <a:schemeClr val="tx1"/>
                          </a:solidFill>
                          <a:effectLst/>
                          <a:latin typeface="Meiryo UI" panose="020B0604030504040204" pitchFamily="50" charset="-128"/>
                          <a:ea typeface="Meiryo UI" panose="020B0604030504040204" pitchFamily="50" charset="-128"/>
                          <a:cs typeface="+mn-cs"/>
                        </a:rPr>
                        <a:t>予防対策に係る事項等の調査を行い</a:t>
                      </a: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a:t>
                      </a:r>
                      <a:br>
                        <a:rPr kumimoji="1" lang="en-US" altLang="ja-JP" sz="1400" b="0" kern="1200" dirty="0">
                          <a:solidFill>
                            <a:schemeClr val="tx1"/>
                          </a:solidFill>
                          <a:effectLst/>
                          <a:latin typeface="Meiryo UI" panose="020B0604030504040204" pitchFamily="50" charset="-128"/>
                          <a:ea typeface="Meiryo UI" panose="020B0604030504040204" pitchFamily="50" charset="-128"/>
                          <a:cs typeface="+mn-cs"/>
                        </a:rPr>
                      </a:br>
                      <a:r>
                        <a:rPr kumimoji="1" lang="ja-JP" altLang="ja-JP" sz="1400" b="0" kern="1200" dirty="0">
                          <a:solidFill>
                            <a:schemeClr val="tx1"/>
                          </a:solidFill>
                          <a:effectLst/>
                          <a:latin typeface="Meiryo UI" panose="020B0604030504040204" pitchFamily="50" charset="-128"/>
                          <a:ea typeface="Meiryo UI" panose="020B0604030504040204" pitchFamily="50" charset="-128"/>
                          <a:cs typeface="+mn-cs"/>
                        </a:rPr>
                        <a:t>地域における馬飼養実態を把握し、</a:t>
                      </a: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地域の</a:t>
                      </a:r>
                      <a:r>
                        <a:rPr kumimoji="1" lang="ja-JP" altLang="ja-JP" sz="1400" b="0" kern="1200" dirty="0">
                          <a:solidFill>
                            <a:schemeClr val="tx1"/>
                          </a:solidFill>
                          <a:effectLst/>
                          <a:latin typeface="Meiryo UI" panose="020B0604030504040204" pitchFamily="50" charset="-128"/>
                          <a:ea typeface="Meiryo UI" panose="020B0604030504040204" pitchFamily="50" charset="-128"/>
                          <a:cs typeface="+mn-cs"/>
                        </a:rPr>
                        <a:t>馬飼養衛生管理</a:t>
                      </a: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を</a:t>
                      </a:r>
                      <a:r>
                        <a:rPr kumimoji="1" lang="ja-JP" altLang="ja-JP" sz="1400" b="0" kern="1200" dirty="0">
                          <a:solidFill>
                            <a:schemeClr val="tx1"/>
                          </a:solidFill>
                          <a:effectLst/>
                          <a:latin typeface="Meiryo UI" panose="020B0604030504040204" pitchFamily="50" charset="-128"/>
                          <a:ea typeface="Meiryo UI" panose="020B0604030504040204" pitchFamily="50" charset="-128"/>
                          <a:cs typeface="+mn-cs"/>
                        </a:rPr>
                        <a:t>充実させる</a:t>
                      </a: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a:t>
                      </a:r>
                      <a:br>
                        <a:rPr kumimoji="1" lang="en-US" altLang="ja-JP" sz="1200" b="0" kern="1200" dirty="0">
                          <a:solidFill>
                            <a:schemeClr val="tx1"/>
                          </a:solidFill>
                          <a:effectLst/>
                          <a:latin typeface="HG丸ｺﾞｼｯｸM-PRO" panose="020F0600000000000000" pitchFamily="50" charset="-128"/>
                          <a:ea typeface="HG丸ｺﾞｼｯｸM-PRO" panose="020F0600000000000000" pitchFamily="50" charset="-128"/>
                          <a:cs typeface="+mn-cs"/>
                        </a:rPr>
                      </a:b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令和</a:t>
                      </a:r>
                      <a:r>
                        <a:rPr kumimoji="1" lang="en-US" altLang="ja-JP" sz="1400" b="0" kern="1200" dirty="0">
                          <a:solidFill>
                            <a:schemeClr val="tx1"/>
                          </a:solidFill>
                          <a:effectLst/>
                          <a:latin typeface="Meiryo UI" panose="020B0604030504040204" pitchFamily="50" charset="-128"/>
                          <a:ea typeface="Meiryo UI" panose="020B0604030504040204" pitchFamily="50" charset="-128"/>
                          <a:cs typeface="+mn-cs"/>
                        </a:rPr>
                        <a:t>6</a:t>
                      </a: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年度の調査においては、従来の基本的事項に加え、</a:t>
                      </a:r>
                      <a: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15</a:t>
                      </a: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歳以上の高齢馬における</a:t>
                      </a:r>
                      <a:b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b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飼養衛生管理や疾病予防対策を把握するための調査を行い、高齢馬に対する飼養衛生管理の向上、</a:t>
                      </a:r>
                      <a:b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b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及び動物愛護や福祉の向上に役立てるために馬獣医療実態調査を実施する。</a:t>
                      </a:r>
                      <a:endPar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99013">
                <a:tc>
                  <a:txBody>
                    <a:bodyPr/>
                    <a:lstStyle>
                      <a:lvl1pPr>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調査手法</a:t>
                      </a:r>
                      <a:endParaRPr kumimoji="1" lang="ja-JP" altLang="en-US" sz="1400" b="0"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郵送調査</a:t>
                      </a:r>
                      <a:b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b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各都道府県、畜産団体等を通じて、対象者に協力依頼文書及びアンケートに協力を願い</a:t>
                      </a:r>
                      <a:br>
                        <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b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調査を行う</a:t>
                      </a: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99013">
                <a:tc>
                  <a:txBody>
                    <a:bodyPr/>
                    <a:lstStyle>
                      <a:lvl1pPr>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対象者条件</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全国の馬飼育管理者</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05759">
                <a:tc>
                  <a:txBody>
                    <a:bodyPr/>
                    <a:lstStyle>
                      <a:lvl1pPr>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回収数</a:t>
                      </a:r>
                      <a:endParaRPr kumimoji="1" lang="ja-JP" altLang="en-US" sz="1400" b="0"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1" lang="zh-TW"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馬飼育管理者</a:t>
                      </a: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928</a:t>
                      </a: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サンプル</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99013">
                <a:tc>
                  <a:txBody>
                    <a:bodyPr/>
                    <a:lstStyle>
                      <a:lvl1pPr>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調査期間</a:t>
                      </a:r>
                      <a:endParaRPr kumimoji="1" lang="ja-JP" altLang="en-US" sz="1400" b="0"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12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defRPr kumimoji="1" sz="1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defRPr kumimoji="1"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2024</a:t>
                      </a: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年</a:t>
                      </a:r>
                      <a: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11</a:t>
                      </a: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月～</a:t>
                      </a:r>
                      <a: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12</a:t>
                      </a: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月</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99013">
                <a:tc>
                  <a:txBody>
                    <a:bodyPr/>
                    <a:lstStyle/>
                    <a:p>
                      <a:pPr marL="0" marR="0" lvl="0" indent="0" algn="l" defTabSz="914400" rtl="0" eaLnBrk="1" fontAlgn="ctr" latinLnBrk="0" hangingPunct="1">
                        <a:lnSpc>
                          <a:spcPct val="100000"/>
                        </a:lnSpc>
                        <a:spcBef>
                          <a:spcPct val="20000"/>
                        </a:spcBef>
                        <a:spcAft>
                          <a:spcPct val="10000"/>
                        </a:spcAft>
                        <a:buClr>
                          <a:schemeClr val="accent2"/>
                        </a:buClr>
                        <a:buSzTx/>
                        <a:buFont typeface="Wingdings" panose="05000000000000000000" pitchFamily="2" charset="2"/>
                        <a:buNone/>
                        <a:tabLst/>
                      </a:pP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備考</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a: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報告書スコア　</a:t>
                      </a:r>
                      <a:r>
                        <a:rPr kumimoji="1"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n=30</a:t>
                      </a:r>
                      <a:r>
                        <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未満は参考値として、グレーハッチング</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045651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E43A1-E900-E976-4C67-EBC782E0C8DD}"/>
            </a:ext>
          </a:extLst>
        </p:cNvPr>
        <p:cNvGrpSpPr/>
        <p:nvPr/>
      </p:nvGrpSpPr>
      <p:grpSpPr>
        <a:xfrm>
          <a:off x="0" y="0"/>
          <a:ext cx="0" cy="0"/>
          <a:chOff x="0" y="0"/>
          <a:chExt cx="0" cy="0"/>
        </a:xfrm>
      </p:grpSpPr>
      <p:sp>
        <p:nvSpPr>
          <p:cNvPr id="33794" name="スライド番号プレースホルダー 2">
            <a:extLst>
              <a:ext uri="{FF2B5EF4-FFF2-40B4-BE49-F238E27FC236}">
                <a16:creationId xmlns:a16="http://schemas.microsoft.com/office/drawing/2014/main" id="{D38FB548-84C0-6057-7D43-395C3840B551}"/>
              </a:ext>
            </a:extLst>
          </p:cNvPr>
          <p:cNvSpPr>
            <a:spLocks noGrp="1"/>
          </p:cNvSpPr>
          <p:nvPr>
            <p:ph type="sldNum" sz="quarter" idx="29"/>
          </p:nvPr>
        </p:nvSpPr>
        <p:spPr>
          <a:xfrm>
            <a:off x="7007225" y="6656388"/>
            <a:ext cx="2133600" cy="207962"/>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7B154230-6D7F-43E0-A14F-558C1AA55155}" type="slidenum">
              <a:rPr lang="en-US" altLang="ja-JP" sz="800" b="0" smtClean="0">
                <a:latin typeface="Arial" panose="020B0604020202020204" pitchFamily="34" charset="0"/>
                <a:ea typeface="ＭＳ Ｐゴシック" panose="020B0600070205080204" pitchFamily="50" charset="-128"/>
              </a:rPr>
              <a:pPr>
                <a:spcBef>
                  <a:spcPct val="0"/>
                </a:spcBef>
              </a:pPr>
              <a:t>39</a:t>
            </a:fld>
            <a:endParaRPr lang="en-US" altLang="ja-JP" sz="800" b="0" dirty="0">
              <a:latin typeface="Arial" panose="020B0604020202020204" pitchFamily="34" charset="0"/>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A88F9B23-DCCE-8722-81EF-59D9BCEC8921}"/>
              </a:ext>
            </a:extLst>
          </p:cNvPr>
          <p:cNvSpPr/>
          <p:nvPr/>
        </p:nvSpPr>
        <p:spPr>
          <a:xfrm>
            <a:off x="0" y="3429000"/>
            <a:ext cx="7308304" cy="1152128"/>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defRPr/>
            </a:pPr>
            <a:r>
              <a:rPr lang="en-US" altLang="ja-JP" sz="3000" b="0" dirty="0">
                <a:solidFill>
                  <a:schemeClr val="tx1"/>
                </a:solidFill>
                <a:latin typeface="Meiryo UI" panose="020B0604030504040204" pitchFamily="50" charset="-128"/>
                <a:ea typeface="Meiryo UI" panose="020B0604030504040204" pitchFamily="50" charset="-128"/>
              </a:rPr>
              <a:t>6.Appendix</a:t>
            </a:r>
            <a:endParaRPr lang="ja-JP" altLang="en-US" sz="30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719261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4BAF3-C008-C1CA-7250-5949758E2F2F}"/>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C5920306-09D6-40C0-90E8-5914AE8C5300}"/>
              </a:ext>
            </a:extLst>
          </p:cNvPr>
          <p:cNvSpPr>
            <a:spLocks noGrp="1"/>
          </p:cNvSpPr>
          <p:nvPr>
            <p:ph type="title"/>
          </p:nvPr>
        </p:nvSpPr>
        <p:spPr/>
        <p:txBody>
          <a:bodyPr/>
          <a:lstStyle/>
          <a:p>
            <a:r>
              <a:rPr lang="ja-JP" altLang="en-US" dirty="0">
                <a:solidFill>
                  <a:srgbClr val="000000"/>
                </a:solidFill>
                <a:cs typeface="+mn-cs"/>
              </a:rPr>
              <a:t>信頼区間　</a:t>
            </a:r>
            <a:r>
              <a:rPr lang="en-US" altLang="ja-JP" dirty="0">
                <a:solidFill>
                  <a:srgbClr val="000000"/>
                </a:solidFill>
                <a:cs typeface="+mn-cs"/>
              </a:rPr>
              <a:t>Q9</a:t>
            </a:r>
            <a:r>
              <a:rPr lang="ja-JP" altLang="en-US" dirty="0">
                <a:solidFill>
                  <a:srgbClr val="000000"/>
                </a:solidFill>
                <a:cs typeface="+mn-cs"/>
              </a:rPr>
              <a:t>・</a:t>
            </a:r>
            <a:r>
              <a:rPr lang="en-US" altLang="ja-JP" dirty="0">
                <a:solidFill>
                  <a:srgbClr val="000000"/>
                </a:solidFill>
                <a:cs typeface="+mn-cs"/>
              </a:rPr>
              <a:t>Q10</a:t>
            </a:r>
            <a:endParaRPr kumimoji="1" lang="ja-JP" altLang="en-US" dirty="0"/>
          </a:p>
        </p:txBody>
      </p:sp>
      <p:sp>
        <p:nvSpPr>
          <p:cNvPr id="14" name="正方形/長方形 12">
            <a:extLst>
              <a:ext uri="{FF2B5EF4-FFF2-40B4-BE49-F238E27FC236}">
                <a16:creationId xmlns:a16="http://schemas.microsoft.com/office/drawing/2014/main" id="{10AC10ED-F01D-3AC9-0CB0-E7AF3DDFF9D0}"/>
              </a:ext>
            </a:extLst>
          </p:cNvPr>
          <p:cNvSpPr>
            <a:spLocks noChangeArrowheads="1"/>
          </p:cNvSpPr>
          <p:nvPr/>
        </p:nvSpPr>
        <p:spPr bwMode="auto">
          <a:xfrm>
            <a:off x="6012160" y="476672"/>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15</a:t>
            </a:r>
            <a:r>
              <a:rPr lang="ja-JP" altLang="en-US" sz="800" b="0" dirty="0">
                <a:solidFill>
                  <a:srgbClr val="000000"/>
                </a:solidFill>
                <a:latin typeface="Meiryo UI" panose="020B0604030504040204" pitchFamily="50" charset="-128"/>
                <a:ea typeface="Meiryo UI" panose="020B0604030504040204" pitchFamily="50" charset="-128"/>
              </a:rPr>
              <a:t>歳以上の高齢馬飼育者</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nvGrpSpPr>
          <p:cNvPr id="2" name="グループ化 1">
            <a:extLst>
              <a:ext uri="{FF2B5EF4-FFF2-40B4-BE49-F238E27FC236}">
                <a16:creationId xmlns:a16="http://schemas.microsoft.com/office/drawing/2014/main" id="{BAAD8F39-361D-7708-A56B-F2DD62B3A44E}"/>
              </a:ext>
            </a:extLst>
          </p:cNvPr>
          <p:cNvGrpSpPr/>
          <p:nvPr/>
        </p:nvGrpSpPr>
        <p:grpSpPr>
          <a:xfrm>
            <a:off x="6300192" y="4005064"/>
            <a:ext cx="2650844" cy="1323439"/>
            <a:chOff x="6300192" y="4005064"/>
            <a:chExt cx="2650844" cy="1323439"/>
          </a:xfrm>
        </p:grpSpPr>
        <p:sp>
          <p:nvSpPr>
            <p:cNvPr id="3" name="正方形/長方形 12">
              <a:extLst>
                <a:ext uri="{FF2B5EF4-FFF2-40B4-BE49-F238E27FC236}">
                  <a16:creationId xmlns:a16="http://schemas.microsoft.com/office/drawing/2014/main" id="{ABD22A4B-A4F7-13E9-7979-B55DDADB3C14}"/>
                </a:ext>
              </a:extLst>
            </p:cNvPr>
            <p:cNvSpPr>
              <a:spLocks noChangeArrowheads="1"/>
            </p:cNvSpPr>
            <p:nvPr/>
          </p:nvSpPr>
          <p:spPr bwMode="auto">
            <a:xfrm>
              <a:off x="6300192" y="4005064"/>
              <a:ext cx="2650844" cy="1323439"/>
            </a:xfrm>
            <a:prstGeom prst="rect">
              <a:avLst/>
            </a:prstGeom>
            <a:solidFill>
              <a:srgbClr val="FFFFCC"/>
            </a:solidFill>
            <a:ln>
              <a:solidFill>
                <a:schemeClr val="bg1">
                  <a:lumMod val="50000"/>
                </a:schemeClr>
              </a:solidFill>
            </a:ln>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比率の</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95</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％信頼区間の計算方法について</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defTabSz="914400" rtl="0" eaLnBrk="0" fontAlgn="base" latinLnBrk="0" hangingPunct="0">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得られた回答比率：</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p</a:t>
              </a:r>
            </a:p>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000" b="0" dirty="0">
                  <a:solidFill>
                    <a:srgbClr val="000000"/>
                  </a:solidFill>
                  <a:latin typeface="Meiryo UI" panose="020B0604030504040204" pitchFamily="50" charset="-128"/>
                  <a:ea typeface="Meiryo UI" panose="020B0604030504040204" pitchFamily="50" charset="-128"/>
                </a:rPr>
                <a:t>サンプルサイズ：</a:t>
              </a:r>
              <a:r>
                <a:rPr lang="en-US" altLang="ja-JP" sz="1000" b="0" dirty="0">
                  <a:solidFill>
                    <a:srgbClr val="000000"/>
                  </a:solidFill>
                  <a:latin typeface="Meiryo UI" panose="020B0604030504040204" pitchFamily="50" charset="-128"/>
                  <a:ea typeface="Meiryo UI" panose="020B0604030504040204" pitchFamily="50" charset="-128"/>
                </a:rPr>
                <a:t>n</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000" b="0" dirty="0">
                  <a:solidFill>
                    <a:srgbClr val="000000"/>
                  </a:solidFill>
                  <a:latin typeface="Meiryo UI" panose="020B0604030504040204" pitchFamily="50" charset="-128"/>
                  <a:ea typeface="Meiryo UI" panose="020B0604030504040204" pitchFamily="50" charset="-128"/>
                </a:rPr>
                <a:t>比率の標準誤差</a:t>
              </a:r>
              <a:r>
                <a:rPr lang="en-US" altLang="ja-JP" sz="1000" b="0" dirty="0">
                  <a:solidFill>
                    <a:srgbClr val="000000"/>
                  </a:solidFill>
                  <a:latin typeface="Meiryo UI" panose="020B0604030504040204" pitchFamily="50" charset="-128"/>
                  <a:ea typeface="Meiryo UI" panose="020B0604030504040204" pitchFamily="50" charset="-128"/>
                </a:rPr>
                <a:t>(SE)</a:t>
              </a:r>
              <a:r>
                <a:rPr lang="ja-JP" altLang="en-US" sz="1000" b="0" dirty="0">
                  <a:solidFill>
                    <a:srgbClr val="000000"/>
                  </a:solidFill>
                  <a:latin typeface="Meiryo UI" panose="020B0604030504040204" pitchFamily="50" charset="-128"/>
                  <a:ea typeface="Meiryo UI" panose="020B0604030504040204" pitchFamily="50" charset="-128"/>
                </a:rPr>
                <a:t>：　</a:t>
              </a:r>
              <a:r>
                <a:rPr lang="en-US" altLang="ja-JP" sz="1000" b="0" dirty="0">
                  <a:solidFill>
                    <a:srgbClr val="000000"/>
                  </a:solidFill>
                  <a:latin typeface="Meiryo UI" panose="020B0604030504040204" pitchFamily="50" charset="-128"/>
                  <a:ea typeface="Meiryo UI" panose="020B0604030504040204" pitchFamily="50" charset="-128"/>
                </a:rPr>
                <a:t>SE=</a:t>
              </a:r>
              <a:r>
                <a:rPr lang="ja-JP" altLang="en-US" sz="1000" b="0" dirty="0">
                  <a:solidFill>
                    <a:srgbClr val="000000"/>
                  </a:solidFill>
                  <a:latin typeface="Meiryo UI" panose="020B0604030504040204" pitchFamily="50" charset="-128"/>
                  <a:ea typeface="Meiryo UI" panose="020B0604030504040204" pitchFamily="50" charset="-128"/>
                </a:rPr>
                <a:t>√</a:t>
              </a:r>
              <a:r>
                <a:rPr lang="en-US" altLang="ja-JP" sz="1000" b="0" dirty="0">
                  <a:solidFill>
                    <a:srgbClr val="000000"/>
                  </a:solidFill>
                  <a:latin typeface="Meiryo UI" panose="020B0604030504040204" pitchFamily="50" charset="-128"/>
                  <a:ea typeface="Meiryo UI" panose="020B0604030504040204" pitchFamily="50" charset="-128"/>
                </a:rPr>
                <a:t>p(1-p)/</a:t>
              </a:r>
              <a:r>
                <a:rPr lang="ja-JP" altLang="en-US" sz="1000" b="0" dirty="0">
                  <a:solidFill>
                    <a:srgbClr val="000000"/>
                  </a:solidFill>
                  <a:latin typeface="Meiryo UI" panose="020B0604030504040204" pitchFamily="50" charset="-128"/>
                  <a:ea typeface="Meiryo UI" panose="020B0604030504040204" pitchFamily="50" charset="-128"/>
                </a:rPr>
                <a:t>√</a:t>
              </a:r>
              <a:r>
                <a:rPr lang="en-US" altLang="ja-JP" sz="1000" b="0" dirty="0">
                  <a:solidFill>
                    <a:srgbClr val="000000"/>
                  </a:solidFill>
                  <a:latin typeface="Meiryo UI" panose="020B0604030504040204" pitchFamily="50" charset="-128"/>
                  <a:ea typeface="Meiryo UI" panose="020B0604030504040204" pitchFamily="50" charset="-128"/>
                </a:rPr>
                <a:t>n</a:t>
              </a:r>
            </a:p>
            <a:p>
              <a:pPr marL="0" marR="0" lvl="0" indent="0" defTabSz="914400" rtl="0" eaLnBrk="0" fontAlgn="base" latinLnBrk="0" hangingPunct="0">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000" b="0" dirty="0">
                  <a:solidFill>
                    <a:srgbClr val="000000"/>
                  </a:solidFill>
                  <a:latin typeface="Meiryo UI" panose="020B0604030504040204" pitchFamily="50" charset="-128"/>
                  <a:ea typeface="Meiryo UI" panose="020B0604030504040204" pitchFamily="50" charset="-128"/>
                </a:rPr>
                <a:t>信頼区間</a:t>
              </a:r>
              <a:r>
                <a:rPr lang="en-US" altLang="ja-JP" sz="1000" b="0" dirty="0">
                  <a:solidFill>
                    <a:srgbClr val="000000"/>
                  </a:solidFill>
                  <a:latin typeface="Meiryo UI" panose="020B0604030504040204" pitchFamily="50" charset="-128"/>
                  <a:ea typeface="Meiryo UI" panose="020B0604030504040204" pitchFamily="50" charset="-128"/>
                </a:rPr>
                <a:t>= p ± 1.96×SE</a:t>
              </a:r>
            </a:p>
            <a:p>
              <a:pPr marL="0" marR="0" lvl="0" indent="0" defTabSz="9144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下限がマイナスになる場合は</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0.0</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％としています</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4" name="直線コネクタ 3">
              <a:extLst>
                <a:ext uri="{FF2B5EF4-FFF2-40B4-BE49-F238E27FC236}">
                  <a16:creationId xmlns:a16="http://schemas.microsoft.com/office/drawing/2014/main" id="{E2656F99-4E8B-B573-E541-120E3F21E3BD}"/>
                </a:ext>
              </a:extLst>
            </p:cNvPr>
            <p:cNvCxnSpPr>
              <a:cxnSpLocks/>
            </p:cNvCxnSpPr>
            <p:nvPr/>
          </p:nvCxnSpPr>
          <p:spPr>
            <a:xfrm flipV="1">
              <a:off x="8058149" y="4653136"/>
              <a:ext cx="432000" cy="4589"/>
            </a:xfrm>
            <a:prstGeom prst="line">
              <a:avLst/>
            </a:prstGeom>
            <a:ln w="6350"/>
          </p:spPr>
          <p:style>
            <a:lnRef idx="1">
              <a:schemeClr val="dk1"/>
            </a:lnRef>
            <a:fillRef idx="0">
              <a:schemeClr val="dk1"/>
            </a:fillRef>
            <a:effectRef idx="0">
              <a:schemeClr val="dk1"/>
            </a:effectRef>
            <a:fontRef idx="minor">
              <a:schemeClr val="tx1"/>
            </a:fontRef>
          </p:style>
        </p:cxnSp>
        <p:cxnSp>
          <p:nvCxnSpPr>
            <p:cNvPr id="5" name="直線コネクタ 4">
              <a:extLst>
                <a:ext uri="{FF2B5EF4-FFF2-40B4-BE49-F238E27FC236}">
                  <a16:creationId xmlns:a16="http://schemas.microsoft.com/office/drawing/2014/main" id="{23DC4421-2D46-8368-EF7E-7C9B9A068A61}"/>
                </a:ext>
              </a:extLst>
            </p:cNvPr>
            <p:cNvCxnSpPr>
              <a:cxnSpLocks/>
            </p:cNvCxnSpPr>
            <p:nvPr/>
          </p:nvCxnSpPr>
          <p:spPr>
            <a:xfrm flipV="1">
              <a:off x="8604448" y="4643611"/>
              <a:ext cx="144000" cy="4589"/>
            </a:xfrm>
            <a:prstGeom prst="line">
              <a:avLst/>
            </a:prstGeom>
            <a:ln w="6350"/>
          </p:spPr>
          <p:style>
            <a:lnRef idx="1">
              <a:schemeClr val="dk1"/>
            </a:lnRef>
            <a:fillRef idx="0">
              <a:schemeClr val="dk1"/>
            </a:fillRef>
            <a:effectRef idx="0">
              <a:schemeClr val="dk1"/>
            </a:effectRef>
            <a:fontRef idx="minor">
              <a:schemeClr val="tx1"/>
            </a:fontRef>
          </p:style>
        </p:cxnSp>
      </p:grpSp>
      <p:pic>
        <p:nvPicPr>
          <p:cNvPr id="7" name="図 6">
            <a:extLst>
              <a:ext uri="{FF2B5EF4-FFF2-40B4-BE49-F238E27FC236}">
                <a16:creationId xmlns:a16="http://schemas.microsoft.com/office/drawing/2014/main" id="{3606D937-CC31-BDF1-1CFA-E32835083C50}"/>
              </a:ext>
            </a:extLst>
          </p:cNvPr>
          <p:cNvPicPr>
            <a:picLocks noChangeAspect="1"/>
          </p:cNvPicPr>
          <p:nvPr/>
        </p:nvPicPr>
        <p:blipFill>
          <a:blip r:embed="rId2"/>
          <a:stretch>
            <a:fillRect/>
          </a:stretch>
        </p:blipFill>
        <p:spPr>
          <a:xfrm>
            <a:off x="1115616" y="763975"/>
            <a:ext cx="6610210" cy="2197567"/>
          </a:xfrm>
          <a:prstGeom prst="rect">
            <a:avLst/>
          </a:prstGeom>
        </p:spPr>
      </p:pic>
      <p:pic>
        <p:nvPicPr>
          <p:cNvPr id="10" name="図 9">
            <a:extLst>
              <a:ext uri="{FF2B5EF4-FFF2-40B4-BE49-F238E27FC236}">
                <a16:creationId xmlns:a16="http://schemas.microsoft.com/office/drawing/2014/main" id="{F4D28C16-6AE1-2BA2-8B0B-D3C86CE50425}"/>
              </a:ext>
            </a:extLst>
          </p:cNvPr>
          <p:cNvPicPr>
            <a:picLocks noChangeAspect="1"/>
          </p:cNvPicPr>
          <p:nvPr/>
        </p:nvPicPr>
        <p:blipFill>
          <a:blip r:embed="rId3"/>
          <a:stretch>
            <a:fillRect/>
          </a:stretch>
        </p:blipFill>
        <p:spPr>
          <a:xfrm>
            <a:off x="1475656" y="3205306"/>
            <a:ext cx="5574716" cy="3536807"/>
          </a:xfrm>
          <a:prstGeom prst="rect">
            <a:avLst/>
          </a:prstGeom>
        </p:spPr>
      </p:pic>
      <p:sp>
        <p:nvSpPr>
          <p:cNvPr id="8" name="正方形/長方形 12">
            <a:extLst>
              <a:ext uri="{FF2B5EF4-FFF2-40B4-BE49-F238E27FC236}">
                <a16:creationId xmlns:a16="http://schemas.microsoft.com/office/drawing/2014/main" id="{21DF931D-84E8-79E9-643B-647B0EF6E8B3}"/>
              </a:ext>
            </a:extLst>
          </p:cNvPr>
          <p:cNvSpPr>
            <a:spLocks noChangeArrowheads="1"/>
          </p:cNvSpPr>
          <p:nvPr/>
        </p:nvSpPr>
        <p:spPr bwMode="auto">
          <a:xfrm>
            <a:off x="6012160" y="629072"/>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lang="en-US" altLang="ja-JP" sz="800" b="0" dirty="0">
                <a:solidFill>
                  <a:srgbClr val="000000"/>
                </a:solidFill>
                <a:latin typeface="Meiryo UI" panose="020B0604030504040204" pitchFamily="50" charset="-128"/>
                <a:ea typeface="Meiryo UI" panose="020B0604030504040204" pitchFamily="50" charset="-128"/>
              </a:rPr>
              <a:t>n=650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2185509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221B3-F1A9-7D61-3E6A-76E538CD1343}"/>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095ABDBB-7854-0FE7-BEB5-271C2801F8CD}"/>
              </a:ext>
            </a:extLst>
          </p:cNvPr>
          <p:cNvSpPr>
            <a:spLocks noGrp="1"/>
          </p:cNvSpPr>
          <p:nvPr>
            <p:ph type="title"/>
          </p:nvPr>
        </p:nvSpPr>
        <p:spPr/>
        <p:txBody>
          <a:bodyPr/>
          <a:lstStyle/>
          <a:p>
            <a:r>
              <a:rPr lang="ja-JP" altLang="en-US" dirty="0">
                <a:solidFill>
                  <a:srgbClr val="000000"/>
                </a:solidFill>
                <a:cs typeface="+mn-cs"/>
              </a:rPr>
              <a:t>信頼区間　</a:t>
            </a:r>
            <a:r>
              <a:rPr lang="en-US" altLang="ja-JP" dirty="0">
                <a:solidFill>
                  <a:srgbClr val="000000"/>
                </a:solidFill>
                <a:cs typeface="+mn-cs"/>
              </a:rPr>
              <a:t>Q11</a:t>
            </a:r>
            <a:endParaRPr kumimoji="1" lang="ja-JP" altLang="en-US" dirty="0"/>
          </a:p>
        </p:txBody>
      </p:sp>
      <p:sp>
        <p:nvSpPr>
          <p:cNvPr id="14" name="正方形/長方形 12">
            <a:extLst>
              <a:ext uri="{FF2B5EF4-FFF2-40B4-BE49-F238E27FC236}">
                <a16:creationId xmlns:a16="http://schemas.microsoft.com/office/drawing/2014/main" id="{72EE9461-30CB-229D-DF5F-50748ADCC5C1}"/>
              </a:ext>
            </a:extLst>
          </p:cNvPr>
          <p:cNvSpPr>
            <a:spLocks noChangeArrowheads="1"/>
          </p:cNvSpPr>
          <p:nvPr/>
        </p:nvSpPr>
        <p:spPr bwMode="auto">
          <a:xfrm>
            <a:off x="6012160" y="476672"/>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15</a:t>
            </a:r>
            <a:r>
              <a:rPr lang="ja-JP" altLang="en-US" sz="800" b="0" dirty="0">
                <a:solidFill>
                  <a:srgbClr val="000000"/>
                </a:solidFill>
                <a:latin typeface="Meiryo UI" panose="020B0604030504040204" pitchFamily="50" charset="-128"/>
                <a:ea typeface="Meiryo UI" panose="020B0604030504040204" pitchFamily="50" charset="-128"/>
              </a:rPr>
              <a:t>歳以上の高齢馬飼育者</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4" name="図 3">
            <a:extLst>
              <a:ext uri="{FF2B5EF4-FFF2-40B4-BE49-F238E27FC236}">
                <a16:creationId xmlns:a16="http://schemas.microsoft.com/office/drawing/2014/main" id="{A55214E3-1829-86A9-2D7E-2901BC4A55AE}"/>
              </a:ext>
            </a:extLst>
          </p:cNvPr>
          <p:cNvPicPr>
            <a:picLocks noChangeAspect="1"/>
          </p:cNvPicPr>
          <p:nvPr/>
        </p:nvPicPr>
        <p:blipFill>
          <a:blip r:embed="rId2"/>
          <a:stretch>
            <a:fillRect/>
          </a:stretch>
        </p:blipFill>
        <p:spPr>
          <a:xfrm>
            <a:off x="1207245" y="1047212"/>
            <a:ext cx="7116604" cy="2339816"/>
          </a:xfrm>
          <a:prstGeom prst="rect">
            <a:avLst/>
          </a:prstGeom>
        </p:spPr>
      </p:pic>
      <p:pic>
        <p:nvPicPr>
          <p:cNvPr id="5" name="図 4">
            <a:extLst>
              <a:ext uri="{FF2B5EF4-FFF2-40B4-BE49-F238E27FC236}">
                <a16:creationId xmlns:a16="http://schemas.microsoft.com/office/drawing/2014/main" id="{AC04FDF1-B28D-31C6-C261-C9CFD5C1AF92}"/>
              </a:ext>
            </a:extLst>
          </p:cNvPr>
          <p:cNvPicPr>
            <a:picLocks noChangeAspect="1"/>
          </p:cNvPicPr>
          <p:nvPr/>
        </p:nvPicPr>
        <p:blipFill>
          <a:blip r:embed="rId3"/>
          <a:stretch>
            <a:fillRect/>
          </a:stretch>
        </p:blipFill>
        <p:spPr>
          <a:xfrm>
            <a:off x="1207245" y="3933056"/>
            <a:ext cx="7618571" cy="2339816"/>
          </a:xfrm>
          <a:prstGeom prst="rect">
            <a:avLst/>
          </a:prstGeom>
        </p:spPr>
      </p:pic>
      <p:sp>
        <p:nvSpPr>
          <p:cNvPr id="2" name="正方形/長方形 12">
            <a:extLst>
              <a:ext uri="{FF2B5EF4-FFF2-40B4-BE49-F238E27FC236}">
                <a16:creationId xmlns:a16="http://schemas.microsoft.com/office/drawing/2014/main" id="{BFEA195B-BB17-18B8-EEF0-B34A2DD25DE4}"/>
              </a:ext>
            </a:extLst>
          </p:cNvPr>
          <p:cNvSpPr>
            <a:spLocks noChangeArrowheads="1"/>
          </p:cNvSpPr>
          <p:nvPr/>
        </p:nvSpPr>
        <p:spPr bwMode="auto">
          <a:xfrm>
            <a:off x="6012160" y="629072"/>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lang="en-US" altLang="ja-JP" sz="800" b="0" dirty="0">
                <a:solidFill>
                  <a:srgbClr val="000000"/>
                </a:solidFill>
                <a:latin typeface="Meiryo UI" panose="020B0604030504040204" pitchFamily="50" charset="-128"/>
                <a:ea typeface="Meiryo UI" panose="020B0604030504040204" pitchFamily="50" charset="-128"/>
              </a:rPr>
              <a:t>n=650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9993832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81341-9B92-C028-6323-720ECBD72C7C}"/>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6C7C36EE-31D8-E954-0D29-796B6F7E888F}"/>
              </a:ext>
            </a:extLst>
          </p:cNvPr>
          <p:cNvSpPr>
            <a:spLocks noGrp="1"/>
          </p:cNvSpPr>
          <p:nvPr>
            <p:ph type="title"/>
          </p:nvPr>
        </p:nvSpPr>
        <p:spPr/>
        <p:txBody>
          <a:bodyPr/>
          <a:lstStyle/>
          <a:p>
            <a:r>
              <a:rPr kumimoji="1" lang="ja-JP" altLang="en-US" dirty="0"/>
              <a:t>信頼区間　</a:t>
            </a:r>
            <a:r>
              <a:rPr kumimoji="1" lang="en-US" altLang="ja-JP" dirty="0"/>
              <a:t>Q12</a:t>
            </a:r>
            <a:r>
              <a:rPr kumimoji="1" lang="ja-JP" altLang="en-US" dirty="0"/>
              <a:t>　</a:t>
            </a:r>
          </a:p>
        </p:txBody>
      </p:sp>
      <p:sp>
        <p:nvSpPr>
          <p:cNvPr id="3" name="正方形/長方形 12">
            <a:extLst>
              <a:ext uri="{FF2B5EF4-FFF2-40B4-BE49-F238E27FC236}">
                <a16:creationId xmlns:a16="http://schemas.microsoft.com/office/drawing/2014/main" id="{77C71FC9-2A4C-4994-7F95-B52D4F4D9A46}"/>
              </a:ext>
            </a:extLst>
          </p:cNvPr>
          <p:cNvSpPr>
            <a:spLocks noChangeArrowheads="1"/>
          </p:cNvSpPr>
          <p:nvPr/>
        </p:nvSpPr>
        <p:spPr bwMode="auto">
          <a:xfrm>
            <a:off x="6012160" y="1268760"/>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lang="en-US" altLang="ja-JP" sz="800" b="0" dirty="0">
                <a:solidFill>
                  <a:srgbClr val="000000"/>
                </a:solidFill>
                <a:latin typeface="Meiryo UI" panose="020B0604030504040204" pitchFamily="50" charset="-128"/>
                <a:ea typeface="Meiryo UI" panose="020B0604030504040204" pitchFamily="50" charset="-128"/>
              </a:rPr>
              <a:t>15</a:t>
            </a:r>
            <a:r>
              <a:rPr lang="ja-JP" altLang="en-US" sz="800" b="0" dirty="0">
                <a:solidFill>
                  <a:srgbClr val="000000"/>
                </a:solidFill>
                <a:latin typeface="Meiryo UI" panose="020B0604030504040204" pitchFamily="50" charset="-128"/>
                <a:ea typeface="Meiryo UI" panose="020B0604030504040204" pitchFamily="50" charset="-128"/>
              </a:rPr>
              <a:t>歳以上の高齢馬飼育者</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4" name="図 3">
            <a:extLst>
              <a:ext uri="{FF2B5EF4-FFF2-40B4-BE49-F238E27FC236}">
                <a16:creationId xmlns:a16="http://schemas.microsoft.com/office/drawing/2014/main" id="{18105ECC-04CD-CB67-6CF6-641886E362F6}"/>
              </a:ext>
            </a:extLst>
          </p:cNvPr>
          <p:cNvPicPr>
            <a:picLocks noChangeAspect="1"/>
          </p:cNvPicPr>
          <p:nvPr/>
        </p:nvPicPr>
        <p:blipFill>
          <a:blip r:embed="rId2"/>
          <a:stretch>
            <a:fillRect/>
          </a:stretch>
        </p:blipFill>
        <p:spPr>
          <a:xfrm>
            <a:off x="1690687" y="2052637"/>
            <a:ext cx="5762625" cy="2752725"/>
          </a:xfrm>
          <a:prstGeom prst="rect">
            <a:avLst/>
          </a:prstGeom>
        </p:spPr>
      </p:pic>
      <p:sp>
        <p:nvSpPr>
          <p:cNvPr id="2" name="正方形/長方形 12">
            <a:extLst>
              <a:ext uri="{FF2B5EF4-FFF2-40B4-BE49-F238E27FC236}">
                <a16:creationId xmlns:a16="http://schemas.microsoft.com/office/drawing/2014/main" id="{5A7FE2E8-2802-544F-3FAF-02AF135683D2}"/>
              </a:ext>
            </a:extLst>
          </p:cNvPr>
          <p:cNvSpPr>
            <a:spLocks noChangeArrowheads="1"/>
          </p:cNvSpPr>
          <p:nvPr/>
        </p:nvSpPr>
        <p:spPr bwMode="auto">
          <a:xfrm>
            <a:off x="6012160" y="1412776"/>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lang="en-US" altLang="ja-JP" sz="800" b="0" dirty="0">
                <a:solidFill>
                  <a:srgbClr val="000000"/>
                </a:solidFill>
                <a:latin typeface="Meiryo UI" panose="020B0604030504040204" pitchFamily="50" charset="-128"/>
                <a:ea typeface="Meiryo UI" panose="020B0604030504040204" pitchFamily="50" charset="-128"/>
              </a:rPr>
              <a:t>n=650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7660939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48F3C-A4DC-A295-03F0-31AA7C94591F}"/>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9E9E50E2-D892-CE9F-27D1-8AE4AB91E963}"/>
              </a:ext>
            </a:extLst>
          </p:cNvPr>
          <p:cNvSpPr>
            <a:spLocks noGrp="1"/>
          </p:cNvSpPr>
          <p:nvPr>
            <p:ph type="title"/>
          </p:nvPr>
        </p:nvSpPr>
        <p:spPr/>
        <p:txBody>
          <a:bodyPr/>
          <a:lstStyle/>
          <a:p>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飼育馬の年齢分布</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歳未満</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dirty="0"/>
          </a:p>
        </p:txBody>
      </p:sp>
      <p:sp>
        <p:nvSpPr>
          <p:cNvPr id="19" name="テキスト プレースホルダー 3">
            <a:extLst>
              <a:ext uri="{FF2B5EF4-FFF2-40B4-BE49-F238E27FC236}">
                <a16:creationId xmlns:a16="http://schemas.microsoft.com/office/drawing/2014/main" id="{4C067D76-B2DE-AB92-E3B4-26D45E213142}"/>
              </a:ext>
            </a:extLst>
          </p:cNvPr>
          <p:cNvSpPr txBox="1">
            <a:spLocks/>
          </p:cNvSpPr>
          <p:nvPr/>
        </p:nvSpPr>
        <p:spPr bwMode="auto">
          <a:xfrm>
            <a:off x="359668" y="1484809"/>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Q8</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．あなたの飼育馬の年齢分布について頭数を数字でご記入ください。</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歳未満</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
        <p:nvSpPr>
          <p:cNvPr id="14" name="正方形/長方形 12">
            <a:extLst>
              <a:ext uri="{FF2B5EF4-FFF2-40B4-BE49-F238E27FC236}">
                <a16:creationId xmlns:a16="http://schemas.microsoft.com/office/drawing/2014/main" id="{2BEE2100-62DA-488D-97DE-67F264DA49A6}"/>
              </a:ext>
            </a:extLst>
          </p:cNvPr>
          <p:cNvSpPr>
            <a:spLocks noChangeArrowheads="1"/>
          </p:cNvSpPr>
          <p:nvPr/>
        </p:nvSpPr>
        <p:spPr bwMode="auto">
          <a:xfrm>
            <a:off x="5938696" y="13413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回答者ベース（単位：％）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3422F6EF-FFFF-F75D-F93B-4D0D58C5D3F5}"/>
              </a:ext>
            </a:extLst>
          </p:cNvPr>
          <p:cNvSpPr txBox="1"/>
          <p:nvPr/>
        </p:nvSpPr>
        <p:spPr>
          <a:xfrm>
            <a:off x="5364088" y="6642322"/>
            <a:ext cx="3249190" cy="215444"/>
          </a:xfrm>
          <a:prstGeom prst="rect">
            <a:avLst/>
          </a:prstGeom>
          <a:noFill/>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未満の時は参考値　　</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未満は数値非表示</a:t>
            </a:r>
            <a:r>
              <a:rPr kumimoji="1" lang="ja-JP" altLang="en-US" sz="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p:txBody>
      </p:sp>
      <p:pic>
        <p:nvPicPr>
          <p:cNvPr id="2" name="図 1">
            <a:extLst>
              <a:ext uri="{FF2B5EF4-FFF2-40B4-BE49-F238E27FC236}">
                <a16:creationId xmlns:a16="http://schemas.microsoft.com/office/drawing/2014/main" id="{7BB3F540-C033-EBF0-2780-001A0D7B1A13}"/>
              </a:ext>
            </a:extLst>
          </p:cNvPr>
          <p:cNvPicPr>
            <a:picLocks noChangeAspect="1"/>
          </p:cNvPicPr>
          <p:nvPr/>
        </p:nvPicPr>
        <p:blipFill>
          <a:blip r:embed="rId2"/>
          <a:stretch>
            <a:fillRect/>
          </a:stretch>
        </p:blipFill>
        <p:spPr>
          <a:xfrm>
            <a:off x="354743" y="1810202"/>
            <a:ext cx="8316416" cy="4688104"/>
          </a:xfrm>
          <a:prstGeom prst="rect">
            <a:avLst/>
          </a:prstGeom>
        </p:spPr>
      </p:pic>
    </p:spTree>
    <p:extLst>
      <p:ext uri="{BB962C8B-B14F-4D97-AF65-F5344CB8AC3E}">
        <p14:creationId xmlns:p14="http://schemas.microsoft.com/office/powerpoint/2010/main" val="37130649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51D39-A184-074F-0942-3FAA193B9A7F}"/>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98404205-C843-5038-8B6F-53B213D69CC0}"/>
              </a:ext>
            </a:extLst>
          </p:cNvPr>
          <p:cNvSpPr>
            <a:spLocks noGrp="1"/>
          </p:cNvSpPr>
          <p:nvPr>
            <p:ph type="title"/>
          </p:nvPr>
        </p:nvSpPr>
        <p:spPr/>
        <p:txBody>
          <a:bodyPr/>
          <a:lstStyle/>
          <a:p>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飼育馬の年齢分布</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10</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dirty="0"/>
          </a:p>
        </p:txBody>
      </p:sp>
      <p:sp>
        <p:nvSpPr>
          <p:cNvPr id="19" name="テキスト プレースホルダー 3">
            <a:extLst>
              <a:ext uri="{FF2B5EF4-FFF2-40B4-BE49-F238E27FC236}">
                <a16:creationId xmlns:a16="http://schemas.microsoft.com/office/drawing/2014/main" id="{0C54A534-F8DF-D644-65A4-0628227EB1A4}"/>
              </a:ext>
            </a:extLst>
          </p:cNvPr>
          <p:cNvSpPr txBox="1">
            <a:spLocks/>
          </p:cNvSpPr>
          <p:nvPr/>
        </p:nvSpPr>
        <p:spPr bwMode="auto">
          <a:xfrm>
            <a:off x="359668" y="1482841"/>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Q8</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．あなたの飼育馬の年齢分布について頭数を数字でご記入ください。</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a:t>
            </a:r>
            <a:r>
              <a:rPr lang="ja-JP" altLang="en-US" sz="800" b="0" kern="0" dirty="0">
                <a:solidFill>
                  <a:srgbClr val="000000"/>
                </a:solidFill>
                <a:latin typeface="Meiryo UI" panose="020B0604030504040204" pitchFamily="50" charset="-128"/>
                <a:ea typeface="Meiryo UI" panose="020B0604030504040204" pitchFamily="50" charset="-128"/>
              </a:rPr>
              <a:t>～</a:t>
            </a:r>
            <a:r>
              <a:rPr lang="en-US" altLang="ja-JP" sz="800" b="0" kern="0" dirty="0">
                <a:solidFill>
                  <a:srgbClr val="000000"/>
                </a:solidFill>
                <a:latin typeface="Meiryo UI" panose="020B0604030504040204" pitchFamily="50" charset="-128"/>
                <a:ea typeface="Meiryo UI" panose="020B0604030504040204" pitchFamily="50" charset="-128"/>
              </a:rPr>
              <a:t>10</a:t>
            </a:r>
            <a:r>
              <a:rPr lang="ja-JP" altLang="en-US" sz="800" b="0" kern="0" dirty="0">
                <a:solidFill>
                  <a:srgbClr val="000000"/>
                </a:solidFill>
                <a:latin typeface="Meiryo UI" panose="020B0604030504040204" pitchFamily="50" charset="-128"/>
                <a:ea typeface="Meiryo UI" panose="020B0604030504040204" pitchFamily="50" charset="-128"/>
              </a:rPr>
              <a:t>歳</a:t>
            </a:r>
            <a:r>
              <a:rPr lang="en-US" altLang="ja-JP" sz="800" b="0" kern="0" dirty="0">
                <a:solidFill>
                  <a:srgbClr val="000000"/>
                </a:solidFill>
                <a:latin typeface="Meiryo UI" panose="020B0604030504040204" pitchFamily="50" charset="-128"/>
                <a:ea typeface="Meiryo UI" panose="020B0604030504040204" pitchFamily="50" charset="-128"/>
              </a:rPr>
              <a:t>】</a:t>
            </a:r>
            <a:endPar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2">
            <a:extLst>
              <a:ext uri="{FF2B5EF4-FFF2-40B4-BE49-F238E27FC236}">
                <a16:creationId xmlns:a16="http://schemas.microsoft.com/office/drawing/2014/main" id="{50C90C91-EA1A-CF90-387F-A862FC8F3E3D}"/>
              </a:ext>
            </a:extLst>
          </p:cNvPr>
          <p:cNvSpPr>
            <a:spLocks noChangeArrowheads="1"/>
          </p:cNvSpPr>
          <p:nvPr/>
        </p:nvSpPr>
        <p:spPr bwMode="auto">
          <a:xfrm>
            <a:off x="5938696" y="13413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回答者ベース（単位：％）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B9B20E2A-6404-0E4D-98AF-74E7E167D544}"/>
              </a:ext>
            </a:extLst>
          </p:cNvPr>
          <p:cNvSpPr txBox="1"/>
          <p:nvPr/>
        </p:nvSpPr>
        <p:spPr>
          <a:xfrm>
            <a:off x="5364088" y="6642322"/>
            <a:ext cx="3249190" cy="215444"/>
          </a:xfrm>
          <a:prstGeom prst="rect">
            <a:avLst/>
          </a:prstGeom>
          <a:noFill/>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未満の時は参考値　　</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未満は数値非表示</a:t>
            </a:r>
            <a:r>
              <a:rPr kumimoji="1" lang="ja-JP" altLang="en-US" sz="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p:txBody>
      </p:sp>
      <p:pic>
        <p:nvPicPr>
          <p:cNvPr id="2" name="図 1">
            <a:extLst>
              <a:ext uri="{FF2B5EF4-FFF2-40B4-BE49-F238E27FC236}">
                <a16:creationId xmlns:a16="http://schemas.microsoft.com/office/drawing/2014/main" id="{B30563E3-2E0A-7CF0-E3ED-EB874AAA20CA}"/>
              </a:ext>
            </a:extLst>
          </p:cNvPr>
          <p:cNvPicPr>
            <a:picLocks noChangeAspect="1"/>
          </p:cNvPicPr>
          <p:nvPr/>
        </p:nvPicPr>
        <p:blipFill>
          <a:blip r:embed="rId2"/>
          <a:stretch>
            <a:fillRect/>
          </a:stretch>
        </p:blipFill>
        <p:spPr>
          <a:xfrm>
            <a:off x="436802" y="1654348"/>
            <a:ext cx="8378543" cy="4987974"/>
          </a:xfrm>
          <a:prstGeom prst="rect">
            <a:avLst/>
          </a:prstGeom>
        </p:spPr>
      </p:pic>
    </p:spTree>
    <p:extLst>
      <p:ext uri="{BB962C8B-B14F-4D97-AF65-F5344CB8AC3E}">
        <p14:creationId xmlns:p14="http://schemas.microsoft.com/office/powerpoint/2010/main" val="35280900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37ECF-2F6D-A5FF-0FE4-58FB7CE740A7}"/>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3187A97C-B6C4-3194-CAC8-48A722AC67EA}"/>
              </a:ext>
            </a:extLst>
          </p:cNvPr>
          <p:cNvSpPr>
            <a:spLocks noGrp="1"/>
          </p:cNvSpPr>
          <p:nvPr>
            <p:ph type="title"/>
          </p:nvPr>
        </p:nvSpPr>
        <p:spPr/>
        <p:txBody>
          <a:bodyPr/>
          <a:lstStyle/>
          <a:p>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飼育馬の年齢分布</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【11</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15</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dirty="0"/>
          </a:p>
        </p:txBody>
      </p:sp>
      <p:sp>
        <p:nvSpPr>
          <p:cNvPr id="19" name="テキスト プレースホルダー 3">
            <a:extLst>
              <a:ext uri="{FF2B5EF4-FFF2-40B4-BE49-F238E27FC236}">
                <a16:creationId xmlns:a16="http://schemas.microsoft.com/office/drawing/2014/main" id="{F05F21C0-8B8D-47D7-12FD-1B25B1737126}"/>
              </a:ext>
            </a:extLst>
          </p:cNvPr>
          <p:cNvSpPr txBox="1">
            <a:spLocks/>
          </p:cNvSpPr>
          <p:nvPr/>
        </p:nvSpPr>
        <p:spPr bwMode="auto">
          <a:xfrm>
            <a:off x="359668" y="1484809"/>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Q8</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．あなたの飼育馬の年齢分布について頭数を数字でご記入ください。</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【11</a:t>
            </a:r>
            <a:r>
              <a:rPr lang="ja-JP" altLang="en-US" sz="800" b="0" kern="0" dirty="0">
                <a:solidFill>
                  <a:srgbClr val="000000"/>
                </a:solidFill>
                <a:latin typeface="Meiryo UI" panose="020B0604030504040204" pitchFamily="50" charset="-128"/>
                <a:ea typeface="Meiryo UI" panose="020B0604030504040204" pitchFamily="50" charset="-128"/>
              </a:rPr>
              <a:t>～</a:t>
            </a:r>
            <a:r>
              <a:rPr lang="en-US" altLang="ja-JP" sz="800" b="0" kern="0" dirty="0">
                <a:solidFill>
                  <a:srgbClr val="000000"/>
                </a:solidFill>
                <a:latin typeface="Meiryo UI" panose="020B0604030504040204" pitchFamily="50" charset="-128"/>
                <a:ea typeface="Meiryo UI" panose="020B0604030504040204" pitchFamily="50" charset="-128"/>
              </a:rPr>
              <a:t>15</a:t>
            </a:r>
            <a:r>
              <a:rPr lang="ja-JP" altLang="en-US" sz="800" b="0" kern="0" dirty="0">
                <a:solidFill>
                  <a:srgbClr val="000000"/>
                </a:solidFill>
                <a:latin typeface="Meiryo UI" panose="020B0604030504040204" pitchFamily="50" charset="-128"/>
                <a:ea typeface="Meiryo UI" panose="020B0604030504040204" pitchFamily="50" charset="-128"/>
              </a:rPr>
              <a:t>歳</a:t>
            </a:r>
            <a:r>
              <a:rPr lang="en-US" altLang="ja-JP" sz="800" b="0" kern="0" dirty="0">
                <a:solidFill>
                  <a:srgbClr val="000000"/>
                </a:solidFill>
                <a:latin typeface="Meiryo UI" panose="020B0604030504040204" pitchFamily="50" charset="-128"/>
                <a:ea typeface="Meiryo UI" panose="020B0604030504040204" pitchFamily="50" charset="-128"/>
              </a:rPr>
              <a:t>】</a:t>
            </a:r>
            <a:endPar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2">
            <a:extLst>
              <a:ext uri="{FF2B5EF4-FFF2-40B4-BE49-F238E27FC236}">
                <a16:creationId xmlns:a16="http://schemas.microsoft.com/office/drawing/2014/main" id="{15F45AC3-2FD1-2312-03A9-6D8CA95F6BE0}"/>
              </a:ext>
            </a:extLst>
          </p:cNvPr>
          <p:cNvSpPr>
            <a:spLocks noChangeArrowheads="1"/>
          </p:cNvSpPr>
          <p:nvPr/>
        </p:nvSpPr>
        <p:spPr bwMode="auto">
          <a:xfrm>
            <a:off x="5938696" y="13413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回答者ベース（単位：％）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9C202699-E855-DE40-EB5F-06289160A073}"/>
              </a:ext>
            </a:extLst>
          </p:cNvPr>
          <p:cNvSpPr txBox="1"/>
          <p:nvPr/>
        </p:nvSpPr>
        <p:spPr>
          <a:xfrm>
            <a:off x="5364088" y="6597932"/>
            <a:ext cx="3249190" cy="215444"/>
          </a:xfrm>
          <a:prstGeom prst="rect">
            <a:avLst/>
          </a:prstGeom>
          <a:noFill/>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未満の時は参考値　　</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未満は数値非表示</a:t>
            </a:r>
            <a:r>
              <a:rPr kumimoji="1" lang="ja-JP" altLang="en-US" sz="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p:txBody>
      </p:sp>
      <p:pic>
        <p:nvPicPr>
          <p:cNvPr id="5" name="図 4">
            <a:extLst>
              <a:ext uri="{FF2B5EF4-FFF2-40B4-BE49-F238E27FC236}">
                <a16:creationId xmlns:a16="http://schemas.microsoft.com/office/drawing/2014/main" id="{02AFE85B-AA64-DA33-970B-F8942149C772}"/>
              </a:ext>
            </a:extLst>
          </p:cNvPr>
          <p:cNvPicPr>
            <a:picLocks noChangeAspect="1"/>
          </p:cNvPicPr>
          <p:nvPr/>
        </p:nvPicPr>
        <p:blipFill>
          <a:blip r:embed="rId2"/>
          <a:stretch>
            <a:fillRect/>
          </a:stretch>
        </p:blipFill>
        <p:spPr>
          <a:xfrm>
            <a:off x="456542" y="1675413"/>
            <a:ext cx="8230915" cy="4900087"/>
          </a:xfrm>
          <a:prstGeom prst="rect">
            <a:avLst/>
          </a:prstGeom>
        </p:spPr>
      </p:pic>
    </p:spTree>
    <p:extLst>
      <p:ext uri="{BB962C8B-B14F-4D97-AF65-F5344CB8AC3E}">
        <p14:creationId xmlns:p14="http://schemas.microsoft.com/office/powerpoint/2010/main" val="37018901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79ED7-E414-AC00-3ABD-6CCC20DE1950}"/>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E07E88CE-554C-2FD2-934F-A191728A8FF8}"/>
              </a:ext>
            </a:extLst>
          </p:cNvPr>
          <p:cNvSpPr>
            <a:spLocks noGrp="1"/>
          </p:cNvSpPr>
          <p:nvPr>
            <p:ph type="title"/>
          </p:nvPr>
        </p:nvSpPr>
        <p:spPr/>
        <p:txBody>
          <a:bodyPr/>
          <a:lstStyle/>
          <a:p>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飼育馬の年齢分布</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【16</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20</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dirty="0"/>
          </a:p>
        </p:txBody>
      </p:sp>
      <p:sp>
        <p:nvSpPr>
          <p:cNvPr id="19" name="テキスト プレースホルダー 3">
            <a:extLst>
              <a:ext uri="{FF2B5EF4-FFF2-40B4-BE49-F238E27FC236}">
                <a16:creationId xmlns:a16="http://schemas.microsoft.com/office/drawing/2014/main" id="{AB0C6CE8-67D5-CE1F-3C74-7DF78F778B24}"/>
              </a:ext>
            </a:extLst>
          </p:cNvPr>
          <p:cNvSpPr txBox="1">
            <a:spLocks/>
          </p:cNvSpPr>
          <p:nvPr/>
        </p:nvSpPr>
        <p:spPr bwMode="auto">
          <a:xfrm>
            <a:off x="359668" y="1484809"/>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Q8</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．あなたの飼育馬の年齢分布について頭数を数字でご記入ください。</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【16</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20</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
        <p:nvSpPr>
          <p:cNvPr id="14" name="正方形/長方形 12">
            <a:extLst>
              <a:ext uri="{FF2B5EF4-FFF2-40B4-BE49-F238E27FC236}">
                <a16:creationId xmlns:a16="http://schemas.microsoft.com/office/drawing/2014/main" id="{94551B48-AA2E-AFC8-CEDD-CE81E398D40E}"/>
              </a:ext>
            </a:extLst>
          </p:cNvPr>
          <p:cNvSpPr>
            <a:spLocks noChangeArrowheads="1"/>
          </p:cNvSpPr>
          <p:nvPr/>
        </p:nvSpPr>
        <p:spPr bwMode="auto">
          <a:xfrm>
            <a:off x="5938696" y="13413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回答者ベース（単位：％）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B8173078-A0F9-5EA6-C5A8-E884973A162C}"/>
              </a:ext>
            </a:extLst>
          </p:cNvPr>
          <p:cNvSpPr txBox="1"/>
          <p:nvPr/>
        </p:nvSpPr>
        <p:spPr>
          <a:xfrm>
            <a:off x="5364088" y="6597932"/>
            <a:ext cx="3249190" cy="215444"/>
          </a:xfrm>
          <a:prstGeom prst="rect">
            <a:avLst/>
          </a:prstGeom>
          <a:noFill/>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未満の時は参考値　　</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未満は数値非表示</a:t>
            </a:r>
            <a:r>
              <a:rPr kumimoji="1" lang="ja-JP" altLang="en-US" sz="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p:txBody>
      </p:sp>
      <p:pic>
        <p:nvPicPr>
          <p:cNvPr id="2" name="図 1">
            <a:extLst>
              <a:ext uri="{FF2B5EF4-FFF2-40B4-BE49-F238E27FC236}">
                <a16:creationId xmlns:a16="http://schemas.microsoft.com/office/drawing/2014/main" id="{D40E6DDB-C130-95EE-FBB6-CEED2CBECB8E}"/>
              </a:ext>
            </a:extLst>
          </p:cNvPr>
          <p:cNvPicPr>
            <a:picLocks noChangeAspect="1"/>
          </p:cNvPicPr>
          <p:nvPr/>
        </p:nvPicPr>
        <p:blipFill>
          <a:blip r:embed="rId2"/>
          <a:stretch>
            <a:fillRect/>
          </a:stretch>
        </p:blipFill>
        <p:spPr>
          <a:xfrm>
            <a:off x="671716" y="1700213"/>
            <a:ext cx="7963270" cy="4740750"/>
          </a:xfrm>
          <a:prstGeom prst="rect">
            <a:avLst/>
          </a:prstGeom>
        </p:spPr>
      </p:pic>
    </p:spTree>
    <p:extLst>
      <p:ext uri="{BB962C8B-B14F-4D97-AF65-F5344CB8AC3E}">
        <p14:creationId xmlns:p14="http://schemas.microsoft.com/office/powerpoint/2010/main" val="5913395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C3195-B4FA-EA6C-9C58-DD4CBA710380}"/>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291498DC-4FA8-A7FF-B5C8-89844FD0309A}"/>
              </a:ext>
            </a:extLst>
          </p:cNvPr>
          <p:cNvSpPr>
            <a:spLocks noGrp="1"/>
          </p:cNvSpPr>
          <p:nvPr>
            <p:ph type="title"/>
          </p:nvPr>
        </p:nvSpPr>
        <p:spPr/>
        <p:txBody>
          <a:bodyPr/>
          <a:lstStyle/>
          <a:p>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飼育馬の年齢分布</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【21</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30</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dirty="0"/>
          </a:p>
        </p:txBody>
      </p:sp>
      <p:sp>
        <p:nvSpPr>
          <p:cNvPr id="19" name="テキスト プレースホルダー 3">
            <a:extLst>
              <a:ext uri="{FF2B5EF4-FFF2-40B4-BE49-F238E27FC236}">
                <a16:creationId xmlns:a16="http://schemas.microsoft.com/office/drawing/2014/main" id="{8ED9D36A-2BCD-0A69-A38A-3C2EF1F68E51}"/>
              </a:ext>
            </a:extLst>
          </p:cNvPr>
          <p:cNvSpPr txBox="1">
            <a:spLocks/>
          </p:cNvSpPr>
          <p:nvPr/>
        </p:nvSpPr>
        <p:spPr bwMode="auto">
          <a:xfrm>
            <a:off x="359668" y="1484809"/>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Q8</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．あなたの飼育馬の年齢分布について頭数を数字でご記入ください。</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【21</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30</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
        <p:nvSpPr>
          <p:cNvPr id="14" name="正方形/長方形 12">
            <a:extLst>
              <a:ext uri="{FF2B5EF4-FFF2-40B4-BE49-F238E27FC236}">
                <a16:creationId xmlns:a16="http://schemas.microsoft.com/office/drawing/2014/main" id="{CA7168DE-D643-4A56-7091-60490F14C855}"/>
              </a:ext>
            </a:extLst>
          </p:cNvPr>
          <p:cNvSpPr>
            <a:spLocks noChangeArrowheads="1"/>
          </p:cNvSpPr>
          <p:nvPr/>
        </p:nvSpPr>
        <p:spPr bwMode="auto">
          <a:xfrm>
            <a:off x="5938696" y="13413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回答者ベース（単位：％）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9D3B1187-401A-D29D-A163-E6544753580C}"/>
              </a:ext>
            </a:extLst>
          </p:cNvPr>
          <p:cNvSpPr txBox="1"/>
          <p:nvPr/>
        </p:nvSpPr>
        <p:spPr>
          <a:xfrm>
            <a:off x="5364088" y="6597932"/>
            <a:ext cx="3249190" cy="215444"/>
          </a:xfrm>
          <a:prstGeom prst="rect">
            <a:avLst/>
          </a:prstGeom>
          <a:noFill/>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未満の時は参考値　　</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未満は数値非表示</a:t>
            </a:r>
            <a:r>
              <a:rPr kumimoji="1" lang="ja-JP" altLang="en-US" sz="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p:txBody>
      </p:sp>
      <p:pic>
        <p:nvPicPr>
          <p:cNvPr id="5" name="図 4">
            <a:extLst>
              <a:ext uri="{FF2B5EF4-FFF2-40B4-BE49-F238E27FC236}">
                <a16:creationId xmlns:a16="http://schemas.microsoft.com/office/drawing/2014/main" id="{09D70CCE-F262-C170-C678-AC21F13CF776}"/>
              </a:ext>
            </a:extLst>
          </p:cNvPr>
          <p:cNvPicPr>
            <a:picLocks noChangeAspect="1"/>
          </p:cNvPicPr>
          <p:nvPr/>
        </p:nvPicPr>
        <p:blipFill>
          <a:blip r:embed="rId2"/>
          <a:stretch>
            <a:fillRect/>
          </a:stretch>
        </p:blipFill>
        <p:spPr>
          <a:xfrm>
            <a:off x="611188" y="1672844"/>
            <a:ext cx="8211845" cy="4888734"/>
          </a:xfrm>
          <a:prstGeom prst="rect">
            <a:avLst/>
          </a:prstGeom>
        </p:spPr>
      </p:pic>
    </p:spTree>
    <p:extLst>
      <p:ext uri="{BB962C8B-B14F-4D97-AF65-F5344CB8AC3E}">
        <p14:creationId xmlns:p14="http://schemas.microsoft.com/office/powerpoint/2010/main" val="13781858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01A6B-BA4F-9F21-C34C-0A8637CA97B5}"/>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4116D8CD-0014-AA5B-7514-DC6713207A03}"/>
              </a:ext>
            </a:extLst>
          </p:cNvPr>
          <p:cNvSpPr>
            <a:spLocks noGrp="1"/>
          </p:cNvSpPr>
          <p:nvPr>
            <p:ph type="title"/>
          </p:nvPr>
        </p:nvSpPr>
        <p:spPr/>
        <p:txBody>
          <a:bodyPr/>
          <a:lstStyle/>
          <a:p>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飼育馬の年齢分布</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【31</a:t>
            </a:r>
            <a:r>
              <a:rPr kumimoji="1" lang="ja-JP" altLang="en-US"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a:t>
            </a:r>
            <a:r>
              <a:rPr kumimoji="1" lang="en-US" altLang="ja-JP" sz="2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dirty="0"/>
          </a:p>
        </p:txBody>
      </p:sp>
      <p:sp>
        <p:nvSpPr>
          <p:cNvPr id="19" name="テキスト プレースホルダー 3">
            <a:extLst>
              <a:ext uri="{FF2B5EF4-FFF2-40B4-BE49-F238E27FC236}">
                <a16:creationId xmlns:a16="http://schemas.microsoft.com/office/drawing/2014/main" id="{C3AC5B6D-C3E6-F1A1-5E5E-4AAE695A329D}"/>
              </a:ext>
            </a:extLst>
          </p:cNvPr>
          <p:cNvSpPr txBox="1">
            <a:spLocks/>
          </p:cNvSpPr>
          <p:nvPr/>
        </p:nvSpPr>
        <p:spPr bwMode="auto">
          <a:xfrm>
            <a:off x="359668" y="1484809"/>
            <a:ext cx="8532812" cy="215999"/>
          </a:xfrm>
          <a:prstGeom prst="rect">
            <a:avLst/>
          </a:prstGeom>
          <a:noFill/>
          <a:ln w="38100" cmpd="dbl">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defRPr kumimoji="1" sz="1400" b="1">
                <a:solidFill>
                  <a:schemeClr val="tx1"/>
                </a:solidFill>
                <a:latin typeface="+mn-lt"/>
                <a:ea typeface="+mn-ea"/>
                <a:cs typeface="+mn-cs"/>
              </a:defRPr>
            </a:lvl1pPr>
            <a:lvl2pPr marL="742950" indent="-285750" algn="l" rtl="0" eaLnBrk="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2pPr>
            <a:lvl3pPr marL="11430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3pPr>
            <a:lvl4pPr marL="16002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4pPr>
            <a:lvl5pPr marL="2057400" indent="-228600" algn="l"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defRPr>
            </a:lvl5pPr>
            <a:lvl6pPr marL="25146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6pPr>
            <a:lvl7pPr marL="29718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7pPr>
            <a:lvl8pPr marL="34290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8pPr>
            <a:lvl9pPr marL="3886200" indent="-228600" algn="l" rtl="0" fontAlgn="base">
              <a:spcBef>
                <a:spcPct val="20000"/>
              </a:spcBef>
              <a:spcAft>
                <a:spcPct val="0"/>
              </a:spcAft>
              <a:buChar char="»"/>
              <a:defRPr kumimoji="1" sz="1200">
                <a:solidFill>
                  <a:schemeClr val="tx1"/>
                </a:solidFill>
                <a:latin typeface="ＭＳ Ｐゴシック" pitchFamily="50" charset="-128"/>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Q8</a:t>
            </a: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．あなたの飼育馬の年齢分布について頭数を数字でご記入ください。</a:t>
            </a:r>
            <a:r>
              <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a:t>
            </a:r>
            <a:r>
              <a:rPr lang="en-US" altLang="ja-JP" sz="800" b="0" kern="0" dirty="0">
                <a:solidFill>
                  <a:srgbClr val="000000"/>
                </a:solidFill>
                <a:latin typeface="Meiryo UI" panose="020B0604030504040204" pitchFamily="50" charset="-128"/>
                <a:ea typeface="Meiryo UI" panose="020B0604030504040204" pitchFamily="50" charset="-128"/>
              </a:rPr>
              <a:t>1</a:t>
            </a:r>
            <a:r>
              <a:rPr lang="ja-JP" altLang="en-US" sz="800" b="0" kern="0" dirty="0">
                <a:solidFill>
                  <a:srgbClr val="000000"/>
                </a:solidFill>
                <a:latin typeface="Meiryo UI" panose="020B0604030504040204" pitchFamily="50" charset="-128"/>
                <a:ea typeface="Meiryo UI" panose="020B0604030504040204" pitchFamily="50" charset="-128"/>
              </a:rPr>
              <a:t>歳以上</a:t>
            </a:r>
            <a:r>
              <a:rPr lang="en-US" altLang="ja-JP" sz="800" b="0" kern="0" dirty="0">
                <a:solidFill>
                  <a:srgbClr val="000000"/>
                </a:solidFill>
                <a:latin typeface="Meiryo UI" panose="020B0604030504040204" pitchFamily="50" charset="-128"/>
                <a:ea typeface="Meiryo UI" panose="020B0604030504040204" pitchFamily="50" charset="-128"/>
              </a:rPr>
              <a:t>】</a:t>
            </a:r>
            <a:endParaRPr kumimoji="1"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2">
            <a:extLst>
              <a:ext uri="{FF2B5EF4-FFF2-40B4-BE49-F238E27FC236}">
                <a16:creationId xmlns:a16="http://schemas.microsoft.com/office/drawing/2014/main" id="{8A1CABEA-DA15-92BD-84FE-DCAC3A9CAA47}"/>
              </a:ext>
            </a:extLst>
          </p:cNvPr>
          <p:cNvSpPr>
            <a:spLocks noChangeArrowheads="1"/>
          </p:cNvSpPr>
          <p:nvPr/>
        </p:nvSpPr>
        <p:spPr bwMode="auto">
          <a:xfrm>
            <a:off x="5938696" y="1341348"/>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回答者ベース（単位：％）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89F99A62-1B00-5EB2-B080-FD149C0709FD}"/>
              </a:ext>
            </a:extLst>
          </p:cNvPr>
          <p:cNvSpPr txBox="1"/>
          <p:nvPr/>
        </p:nvSpPr>
        <p:spPr>
          <a:xfrm>
            <a:off x="5364088" y="6597932"/>
            <a:ext cx="3249190" cy="215444"/>
          </a:xfrm>
          <a:prstGeom prst="rect">
            <a:avLst/>
          </a:prstGeom>
          <a:noFill/>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30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未満の時は参考値　　</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未満は数値非表示</a:t>
            </a:r>
            <a:r>
              <a:rPr kumimoji="1" lang="ja-JP" altLang="en-US" sz="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p:txBody>
      </p:sp>
      <p:pic>
        <p:nvPicPr>
          <p:cNvPr id="2" name="図 1">
            <a:extLst>
              <a:ext uri="{FF2B5EF4-FFF2-40B4-BE49-F238E27FC236}">
                <a16:creationId xmlns:a16="http://schemas.microsoft.com/office/drawing/2014/main" id="{71958276-5586-A600-002D-1D4F70258535}"/>
              </a:ext>
            </a:extLst>
          </p:cNvPr>
          <p:cNvPicPr>
            <a:picLocks noChangeAspect="1"/>
          </p:cNvPicPr>
          <p:nvPr/>
        </p:nvPicPr>
        <p:blipFill>
          <a:blip r:embed="rId2"/>
          <a:stretch>
            <a:fillRect/>
          </a:stretch>
        </p:blipFill>
        <p:spPr>
          <a:xfrm>
            <a:off x="570109" y="1700253"/>
            <a:ext cx="8043169" cy="4788316"/>
          </a:xfrm>
          <a:prstGeom prst="rect">
            <a:avLst/>
          </a:prstGeom>
        </p:spPr>
      </p:pic>
    </p:spTree>
    <p:extLst>
      <p:ext uri="{BB962C8B-B14F-4D97-AF65-F5344CB8AC3E}">
        <p14:creationId xmlns:p14="http://schemas.microsoft.com/office/powerpoint/2010/main" val="3012692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番号プレースホルダー 2"/>
          <p:cNvSpPr>
            <a:spLocks noGrp="1"/>
          </p:cNvSpPr>
          <p:nvPr>
            <p:ph type="sldNum" sz="quarter" idx="29"/>
          </p:nvPr>
        </p:nvSpPr>
        <p:spPr>
          <a:xfrm>
            <a:off x="7007225" y="6645275"/>
            <a:ext cx="2133600" cy="207963"/>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015B63A8-5B9A-4886-B7F8-D95277C15FA6}" type="slidenum">
              <a:rPr lang="en-US" altLang="ja-JP" sz="800" b="0" smtClean="0">
                <a:latin typeface="Arial" panose="020B0604020202020204" pitchFamily="34" charset="0"/>
                <a:ea typeface="ＭＳ Ｐゴシック" panose="020B0600070205080204" pitchFamily="50" charset="-128"/>
              </a:rPr>
              <a:pPr>
                <a:spcBef>
                  <a:spcPct val="0"/>
                </a:spcBef>
              </a:pPr>
              <a:t>4</a:t>
            </a:fld>
            <a:endParaRPr lang="en-US" altLang="ja-JP" sz="800" b="0" dirty="0">
              <a:latin typeface="Arial" panose="020B0604020202020204" pitchFamily="34" charset="0"/>
              <a:ea typeface="ＭＳ Ｐゴシック" panose="020B0600070205080204" pitchFamily="50" charset="-128"/>
            </a:endParaRPr>
          </a:p>
        </p:txBody>
      </p:sp>
      <p:sp>
        <p:nvSpPr>
          <p:cNvPr id="5" name="正方形/長方形 4"/>
          <p:cNvSpPr/>
          <p:nvPr/>
        </p:nvSpPr>
        <p:spPr>
          <a:xfrm>
            <a:off x="0" y="3429000"/>
            <a:ext cx="6011863" cy="720725"/>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defRPr/>
            </a:pPr>
            <a:r>
              <a:rPr lang="en-US" altLang="ja-JP" sz="3000" b="0" dirty="0" err="1">
                <a:solidFill>
                  <a:schemeClr val="tx1"/>
                </a:solidFill>
                <a:latin typeface="Meiryo UI" panose="020B0604030504040204" pitchFamily="50" charset="-128"/>
                <a:ea typeface="Meiryo UI" panose="020B0604030504040204" pitchFamily="50" charset="-128"/>
              </a:rPr>
              <a:t>Ⅱ.Summary</a:t>
            </a:r>
            <a:endParaRPr lang="ja-JP" altLang="en-US" sz="3000" b="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66487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en-US" altLang="ja-JP" dirty="0"/>
              <a:t>Summary</a:t>
            </a:r>
            <a:r>
              <a:rPr lang="ja-JP" altLang="en-US" dirty="0"/>
              <a:t>①　飼育馬の老化現象・臨床症状の実態</a:t>
            </a:r>
            <a:endParaRPr lang="en-US" altLang="ja-JP" dirty="0"/>
          </a:p>
        </p:txBody>
      </p:sp>
      <p:sp>
        <p:nvSpPr>
          <p:cNvPr id="5" name="テキスト ボックス 4">
            <a:extLst>
              <a:ext uri="{FF2B5EF4-FFF2-40B4-BE49-F238E27FC236}">
                <a16:creationId xmlns:a16="http://schemas.microsoft.com/office/drawing/2014/main" id="{D8FE0B2D-425D-AAAC-399F-EF1525D752C2}"/>
              </a:ext>
            </a:extLst>
          </p:cNvPr>
          <p:cNvSpPr txBox="1"/>
          <p:nvPr/>
        </p:nvSpPr>
        <p:spPr>
          <a:xfrm>
            <a:off x="179512" y="646489"/>
            <a:ext cx="5427036" cy="1200329"/>
          </a:xfrm>
          <a:prstGeom prst="rect">
            <a:avLst/>
          </a:prstGeom>
          <a:noFill/>
        </p:spPr>
        <p:txBody>
          <a:bodyPr wrap="square" rtlCol="0">
            <a:spAutoFit/>
          </a:bodyPr>
          <a:lstStyle/>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■老化現象の徴候とは？</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(Q9)</a:t>
            </a:r>
          </a:p>
          <a:p>
            <a:pPr marL="285750" indent="-285750">
              <a:buFont typeface="Wingdings" panose="05000000000000000000" pitchFamily="2" charset="2"/>
              <a:buChar char="ü"/>
            </a:pPr>
            <a:r>
              <a:rPr lang="ja-JP" altLang="en-US" sz="1400" b="0" dirty="0">
                <a:solidFill>
                  <a:srgbClr val="FF0000"/>
                </a:solidFill>
                <a:latin typeface="Meiryo UI" panose="020B0604030504040204" pitchFamily="50" charset="-128"/>
                <a:ea typeface="Meiryo UI" panose="020B0604030504040204" pitchFamily="50" charset="-128"/>
              </a:rPr>
              <a:t>「関節の硬直</a:t>
            </a:r>
            <a:r>
              <a:rPr lang="en-US" altLang="ja-JP" sz="1400" b="0" dirty="0">
                <a:solidFill>
                  <a:srgbClr val="FF0000"/>
                </a:solidFill>
                <a:latin typeface="Meiryo UI" panose="020B0604030504040204" pitchFamily="50" charset="-128"/>
                <a:ea typeface="Meiryo UI" panose="020B0604030504040204" pitchFamily="50" charset="-128"/>
              </a:rPr>
              <a:t>/</a:t>
            </a:r>
            <a:r>
              <a:rPr lang="ja-JP" altLang="en-US" sz="1400" b="0" dirty="0">
                <a:solidFill>
                  <a:srgbClr val="FF0000"/>
                </a:solidFill>
                <a:latin typeface="Meiryo UI" panose="020B0604030504040204" pitchFamily="50" charset="-128"/>
                <a:ea typeface="Meiryo UI" panose="020B0604030504040204" pitchFamily="50" charset="-128"/>
              </a:rPr>
              <a:t>関節の柔軟性の欠如」</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が最多で</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49</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次いで</a:t>
            </a:r>
            <a:r>
              <a:rPr lang="ja-JP" altLang="en-US" sz="1400" b="0" dirty="0">
                <a:solidFill>
                  <a:srgbClr val="FF0000"/>
                </a:solidFill>
                <a:latin typeface="Meiryo UI" panose="020B0604030504040204" pitchFamily="50" charset="-128"/>
                <a:ea typeface="Meiryo UI" panose="020B0604030504040204" pitchFamily="50" charset="-128"/>
              </a:rPr>
              <a:t>「凹背」「刺毛の増加」</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44</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47</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％で続く。</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施設の種類でみると、</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乗馬クラブ</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は老化現象として</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認められている徴候が多い。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p:txBody>
      </p:sp>
      <p:pic>
        <p:nvPicPr>
          <p:cNvPr id="9" name="図 8">
            <a:extLst>
              <a:ext uri="{FF2B5EF4-FFF2-40B4-BE49-F238E27FC236}">
                <a16:creationId xmlns:a16="http://schemas.microsoft.com/office/drawing/2014/main" id="{B508C583-3E4A-B7A7-D8DF-14E5D22C12DD}"/>
              </a:ext>
            </a:extLst>
          </p:cNvPr>
          <p:cNvPicPr>
            <a:picLocks noChangeAspect="1"/>
          </p:cNvPicPr>
          <p:nvPr/>
        </p:nvPicPr>
        <p:blipFill>
          <a:blip r:embed="rId2"/>
          <a:stretch>
            <a:fillRect/>
          </a:stretch>
        </p:blipFill>
        <p:spPr>
          <a:xfrm>
            <a:off x="4973958" y="159410"/>
            <a:ext cx="4064991" cy="1615026"/>
          </a:xfrm>
          <a:prstGeom prst="rect">
            <a:avLst/>
          </a:prstGeom>
        </p:spPr>
      </p:pic>
      <p:sp>
        <p:nvSpPr>
          <p:cNvPr id="10" name="テキスト ボックス 9">
            <a:extLst>
              <a:ext uri="{FF2B5EF4-FFF2-40B4-BE49-F238E27FC236}">
                <a16:creationId xmlns:a16="http://schemas.microsoft.com/office/drawing/2014/main" id="{3E50A56C-860A-A404-9282-025F0BC19F01}"/>
              </a:ext>
            </a:extLst>
          </p:cNvPr>
          <p:cNvSpPr txBox="1"/>
          <p:nvPr/>
        </p:nvSpPr>
        <p:spPr>
          <a:xfrm>
            <a:off x="323528" y="2042259"/>
            <a:ext cx="8280722" cy="3908762"/>
          </a:xfrm>
          <a:prstGeom prst="rect">
            <a:avLst/>
          </a:prstGeom>
          <a:noFill/>
        </p:spPr>
        <p:txBody>
          <a:bodyPr wrap="square" rtlCol="0">
            <a:spAutoFit/>
          </a:bodyPr>
          <a:lstStyle/>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■高齢馬で認められる臨床症状とは？</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(Q10)</a:t>
            </a:r>
          </a:p>
          <a:p>
            <a:pPr marL="285750" indent="-285750">
              <a:buFont typeface="Wingdings" panose="05000000000000000000" pitchFamily="2" charset="2"/>
              <a:buChar char="ü"/>
            </a:pPr>
            <a:r>
              <a:rPr lang="ja-JP" altLang="en-US" sz="1400" b="0" dirty="0">
                <a:solidFill>
                  <a:srgbClr val="FF0000"/>
                </a:solidFill>
                <a:latin typeface="Meiryo UI" panose="020B0604030504040204" pitchFamily="50" charset="-128"/>
                <a:ea typeface="Meiryo UI" panose="020B0604030504040204" pitchFamily="50" charset="-128"/>
              </a:rPr>
              <a:t>「筋肉量の減少」</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60</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％で最も高く、次いで</a:t>
            </a:r>
            <a:r>
              <a:rPr lang="ja-JP" altLang="en-US" sz="1400" b="0" dirty="0">
                <a:solidFill>
                  <a:srgbClr val="FF0000"/>
                </a:solidFill>
                <a:latin typeface="Meiryo UI" panose="020B0604030504040204" pitchFamily="50" charset="-128"/>
                <a:ea typeface="Meiryo UI" panose="020B0604030504040204" pitchFamily="50" charset="-128"/>
              </a:rPr>
              <a:t>「運動能力の低下」</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48</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rgbClr val="FF0000"/>
                </a:solidFill>
                <a:latin typeface="Meiryo UI" panose="020B0604030504040204" pitchFamily="50" charset="-128"/>
                <a:ea typeface="Meiryo UI" panose="020B0604030504040204" pitchFamily="50" charset="-128"/>
              </a:rPr>
              <a:t>「体重の減少」</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34</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rgbClr val="0000FF"/>
                </a:solidFill>
                <a:latin typeface="Meiryo UI" panose="020B0604030504040204" pitchFamily="50" charset="-128"/>
                <a:ea typeface="Meiryo UI" panose="020B0604030504040204" pitchFamily="50" charset="-128"/>
              </a:rPr>
              <a:t>「眼窩上の脂肪」「食欲増進」「うつ状態又は無気力」</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は</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％前後で低い。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endParaRPr kumimoji="1"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■実際にあった臨床症状とは？</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(Q11-1)</a:t>
            </a:r>
          </a:p>
          <a:p>
            <a:pPr marL="285750" indent="-285750">
              <a:buFont typeface="Wingdings" panose="05000000000000000000" pitchFamily="2" charset="2"/>
              <a:buChar char="ü"/>
            </a:pPr>
            <a:r>
              <a:rPr lang="ja-JP" altLang="en-US" sz="1400" b="0" dirty="0">
                <a:solidFill>
                  <a:srgbClr val="FF0000"/>
                </a:solidFill>
                <a:latin typeface="Meiryo UI" panose="020B0604030504040204" pitchFamily="50" charset="-128"/>
                <a:ea typeface="Meiryo UI" panose="020B0604030504040204" pitchFamily="50" charset="-128"/>
              </a:rPr>
              <a:t>「</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疝痛」</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49</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％で最多、</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「跛行」</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46</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％で続く。</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「過去</a:t>
            </a:r>
            <a:r>
              <a:rPr lang="en-US" altLang="ja-JP" sz="1400" b="0" dirty="0">
                <a:solidFill>
                  <a:srgbClr val="FF0000"/>
                </a:solidFill>
                <a:latin typeface="Meiryo UI" panose="020B0604030504040204" pitchFamily="50" charset="-128"/>
                <a:ea typeface="Meiryo UI" panose="020B0604030504040204" pitchFamily="50" charset="-128"/>
                <a:cs typeface="メイリオ" pitchFamily="50" charset="-128"/>
              </a:rPr>
              <a:t>1</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年に何らかの臨床症状があった」</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が</a:t>
            </a:r>
            <a:r>
              <a:rPr lang="en-US" altLang="ja-JP" sz="1400" b="0" dirty="0">
                <a:solidFill>
                  <a:srgbClr val="FF0000"/>
                </a:solidFill>
                <a:latin typeface="Meiryo UI" panose="020B0604030504040204" pitchFamily="50" charset="-128"/>
                <a:ea typeface="Meiryo UI" panose="020B0604030504040204" pitchFamily="50" charset="-128"/>
                <a:cs typeface="メイリオ" pitchFamily="50" charset="-128"/>
              </a:rPr>
              <a:t>83</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b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15</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歳以上の高齢馬の場合、何かしらの臨床症状があるという回答が多い。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a:p>
            <a:br>
              <a:rPr lang="en-US" altLang="ja-JP" sz="1600" u="sng"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■獣医師の診療の有無は？</a:t>
            </a:r>
            <a:r>
              <a:rPr lang="en-US" altLang="ja-JP" sz="1600" u="sng"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(Q11-2)</a:t>
            </a:r>
          </a:p>
          <a:p>
            <a:pPr marL="285750" indent="-285750">
              <a:buFont typeface="Wingdings" panose="05000000000000000000" pitchFamily="2" charset="2"/>
              <a:buChar char="ü"/>
            </a:pPr>
            <a:r>
              <a:rPr lang="ja-JP" altLang="en-US" sz="1400" b="0" dirty="0">
                <a:solidFill>
                  <a:srgbClr val="FF0000"/>
                </a:solidFill>
                <a:latin typeface="Meiryo UI" panose="020B0604030504040204" pitchFamily="50" charset="-128"/>
                <a:ea typeface="Meiryo UI" panose="020B0604030504040204" pitchFamily="50" charset="-128"/>
              </a:rPr>
              <a:t>「</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疝痛」</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37</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％で最も高く、次いで</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「跛行」</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33</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馬の種類でみると、</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軽種馬</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r>
              <a:rPr lang="zh-TW"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乗系馬（中間種）</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は他の馬と比べて獣医師の診療を受けている例が多く</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b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特に</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軽種馬</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の「跛行」は全体よりも</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10pt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以上高い。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a:p>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■現在治療中の疾病は？</a:t>
            </a:r>
            <a:r>
              <a:rPr lang="en-US" altLang="ja-JP" sz="1600" u="sng"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(Q12-1)</a:t>
            </a:r>
          </a:p>
          <a:p>
            <a:pPr marL="285750" indent="-285750">
              <a:buFont typeface="Wingdings" panose="05000000000000000000" pitchFamily="2" charset="2"/>
              <a:buChar char="ü"/>
            </a:pP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「蹄葉炎」「その他の皮膚疾患」</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12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％で現在治療中の疾病の中で最も高い。次いで「吸血昆虫アレルギー（夏癬）」「その他の筋骨格障害」が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6</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％で続く。「</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その他の呼吸器疾患（</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SAOPD</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を含む）」「</a:t>
            </a:r>
            <a:r>
              <a:rPr lang="zh-CN" altLang="en-US" sz="1400" b="0" dirty="0">
                <a:solidFill>
                  <a:schemeClr val="tx1">
                    <a:lumMod val="65000"/>
                    <a:lumOff val="35000"/>
                  </a:schemeClr>
                </a:solidFill>
                <a:latin typeface="Meiryo UI" panose="020B0604030504040204" pitchFamily="50" charset="-128"/>
                <a:ea typeface="Meiryo UI" panose="020B0604030504040204" pitchFamily="50" charset="-128"/>
              </a:rPr>
              <a:t>回帰性気道閉塞（</a:t>
            </a:r>
            <a:r>
              <a:rPr lang="en-US" altLang="zh-CN" sz="1400" b="0" dirty="0">
                <a:solidFill>
                  <a:schemeClr val="tx1">
                    <a:lumMod val="65000"/>
                    <a:lumOff val="35000"/>
                  </a:schemeClr>
                </a:solidFill>
                <a:latin typeface="Meiryo UI" panose="020B0604030504040204" pitchFamily="50" charset="-128"/>
                <a:ea typeface="Meiryo UI" panose="020B0604030504040204" pitchFamily="50" charset="-128"/>
              </a:rPr>
              <a:t>RAO</a:t>
            </a:r>
            <a:r>
              <a:rPr lang="zh-CN" altLang="en-US" sz="1400" b="0" dirty="0">
                <a:solidFill>
                  <a:schemeClr val="tx1">
                    <a:lumMod val="65000"/>
                    <a:lumOff val="35000"/>
                  </a:schemeClr>
                </a:solidFill>
                <a:latin typeface="Meiryo UI" panose="020B0604030504040204" pitchFamily="50" charset="-128"/>
                <a:ea typeface="Meiryo UI" panose="020B0604030504040204" pitchFamily="50" charset="-128"/>
              </a:rPr>
              <a:t>（旧名称息労） </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」は</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1</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％前後で低い。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2B84384C-3FD9-B798-666B-B793D5BA5F81}"/>
              </a:ext>
            </a:extLst>
          </p:cNvPr>
          <p:cNvSpPr>
            <a:spLocks noChangeArrowheads="1"/>
          </p:cNvSpPr>
          <p:nvPr/>
        </p:nvSpPr>
        <p:spPr bwMode="auto">
          <a:xfrm>
            <a:off x="6084168" y="1763066"/>
            <a:ext cx="29537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n=15</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歳以上の高齢馬飼育者（単位：％）</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全体スコアにて降順ソート</a:t>
            </a:r>
          </a:p>
        </p:txBody>
      </p:sp>
      <p:sp>
        <p:nvSpPr>
          <p:cNvPr id="3" name="正方形/長方形 12">
            <a:extLst>
              <a:ext uri="{FF2B5EF4-FFF2-40B4-BE49-F238E27FC236}">
                <a16:creationId xmlns:a16="http://schemas.microsoft.com/office/drawing/2014/main" id="{1AFF2ACA-A1CD-BA58-B178-18C3058A1999}"/>
              </a:ext>
            </a:extLst>
          </p:cNvPr>
          <p:cNvSpPr>
            <a:spLocks noChangeArrowheads="1"/>
          </p:cNvSpPr>
          <p:nvPr/>
        </p:nvSpPr>
        <p:spPr bwMode="auto">
          <a:xfrm>
            <a:off x="6128086" y="2062412"/>
            <a:ext cx="29537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n=650</a:t>
            </a: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3">
            <a:extLst>
              <a:ext uri="{FF2B5EF4-FFF2-40B4-BE49-F238E27FC236}">
                <a16:creationId xmlns:a16="http://schemas.microsoft.com/office/drawing/2014/main" id="{1B50018A-AA88-5530-F92B-835488C59D73}"/>
              </a:ext>
            </a:extLst>
          </p:cNvPr>
          <p:cNvSpPr/>
          <p:nvPr/>
        </p:nvSpPr>
        <p:spPr>
          <a:xfrm>
            <a:off x="4971495" y="506027"/>
            <a:ext cx="2426573" cy="1262386"/>
          </a:xfrm>
          <a:prstGeom prst="rect">
            <a:avLst/>
          </a:prstGeom>
          <a:noFill/>
          <a:ln w="190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C45E4939-95CF-4B0A-5E2C-1701B50FB5A1}"/>
              </a:ext>
            </a:extLst>
          </p:cNvPr>
          <p:cNvSpPr txBox="1"/>
          <p:nvPr/>
        </p:nvSpPr>
        <p:spPr>
          <a:xfrm>
            <a:off x="593629" y="6094053"/>
            <a:ext cx="8010819" cy="646331"/>
          </a:xfrm>
          <a:prstGeom prst="rect">
            <a:avLst/>
          </a:prstGeom>
          <a:solidFill>
            <a:schemeClr val="bg1">
              <a:lumMod val="85000"/>
            </a:schemeClr>
          </a:solidFill>
        </p:spPr>
        <p:txBody>
          <a:bodyPr wrap="square" rtlCol="0">
            <a:spAutoFit/>
          </a:bodyPr>
          <a:lstStyle/>
          <a:p>
            <a:r>
              <a:rPr lang="ja-JP" altLang="en-US" sz="1200" dirty="0">
                <a:solidFill>
                  <a:schemeClr val="tx1">
                    <a:lumMod val="65000"/>
                    <a:lumOff val="35000"/>
                  </a:schemeClr>
                </a:solidFill>
                <a:latin typeface="Meiryo UI" panose="020B0604030504040204" pitchFamily="50" charset="-128"/>
                <a:ea typeface="Meiryo UI" panose="020B0604030504040204" pitchFamily="50" charset="-128"/>
              </a:rPr>
              <a:t>飼育馬の老化現象の徴候としては、「関節の硬直</a:t>
            </a:r>
            <a:r>
              <a:rPr lang="en-US" altLang="ja-JP" sz="120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200" dirty="0">
                <a:solidFill>
                  <a:schemeClr val="tx1">
                    <a:lumMod val="65000"/>
                    <a:lumOff val="35000"/>
                  </a:schemeClr>
                </a:solidFill>
                <a:latin typeface="Meiryo UI" panose="020B0604030504040204" pitchFamily="50" charset="-128"/>
                <a:ea typeface="Meiryo UI" panose="020B0604030504040204" pitchFamily="50" charset="-128"/>
              </a:rPr>
              <a:t>関節の柔軟性の欠如」「凹背」「刺毛の増加」が高く、若い馬と比較して高齢馬で認められる症状としては「筋肉量の減少」「運動能力の低下」「体重の減少」等がある。</a:t>
            </a:r>
            <a:endParaRPr lang="en-US" altLang="ja-JP" sz="120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200" dirty="0">
                <a:solidFill>
                  <a:schemeClr val="tx1">
                    <a:lumMod val="65000"/>
                    <a:lumOff val="35000"/>
                  </a:schemeClr>
                </a:solidFill>
                <a:latin typeface="Meiryo UI" panose="020B0604030504040204" pitchFamily="50" charset="-128"/>
                <a:ea typeface="Meiryo UI" panose="020B0604030504040204" pitchFamily="50" charset="-128"/>
              </a:rPr>
              <a:t>臨床症状ががあった例として高かった「</a:t>
            </a:r>
            <a:r>
              <a:rPr lang="ja-JP" altLang="en-US" sz="120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疝痛」「跛行」については、獣医師の診療も受けている例が多い。</a:t>
            </a:r>
            <a:endParaRPr lang="en-US" altLang="ja-JP" sz="120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p:txBody>
      </p:sp>
    </p:spTree>
    <p:extLst>
      <p:ext uri="{BB962C8B-B14F-4D97-AF65-F5344CB8AC3E}">
        <p14:creationId xmlns:p14="http://schemas.microsoft.com/office/powerpoint/2010/main" val="4047504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E552B-26A1-EC4D-58FD-12F6F46CCC51}"/>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2529F3D9-FF8D-14E7-22DA-E4BCE20FC59E}"/>
              </a:ext>
            </a:extLst>
          </p:cNvPr>
          <p:cNvSpPr>
            <a:spLocks noGrp="1"/>
          </p:cNvSpPr>
          <p:nvPr>
            <p:ph type="title"/>
          </p:nvPr>
        </p:nvSpPr>
        <p:spPr/>
        <p:txBody>
          <a:bodyPr/>
          <a:lstStyle/>
          <a:p>
            <a:r>
              <a:rPr lang="en-US" altLang="ja-JP" dirty="0"/>
              <a:t>Summary</a:t>
            </a:r>
            <a:r>
              <a:rPr lang="ja-JP" altLang="en-US" dirty="0"/>
              <a:t>②　飼育馬の駆虫対策・</a:t>
            </a:r>
            <a:r>
              <a:rPr lang="ja-JP" altLang="en-US" sz="2000" b="0" dirty="0">
                <a:solidFill>
                  <a:schemeClr val="tx1"/>
                </a:solidFill>
                <a:latin typeface="Meiryo UI" panose="020B0604030504040204" pitchFamily="50" charset="-128"/>
                <a:ea typeface="Meiryo UI" panose="020B0604030504040204" pitchFamily="50" charset="-128"/>
              </a:rPr>
              <a:t>感染病予防対策の状況　</a:t>
            </a:r>
            <a:endParaRPr lang="en-US" altLang="ja-JP" dirty="0"/>
          </a:p>
        </p:txBody>
      </p:sp>
      <p:sp>
        <p:nvSpPr>
          <p:cNvPr id="5" name="テキスト ボックス 4">
            <a:extLst>
              <a:ext uri="{FF2B5EF4-FFF2-40B4-BE49-F238E27FC236}">
                <a16:creationId xmlns:a16="http://schemas.microsoft.com/office/drawing/2014/main" id="{D8AC7AA2-DC89-1623-7A33-FF420A2BAFFE}"/>
              </a:ext>
            </a:extLst>
          </p:cNvPr>
          <p:cNvSpPr txBox="1"/>
          <p:nvPr/>
        </p:nvSpPr>
        <p:spPr>
          <a:xfrm>
            <a:off x="179512" y="406632"/>
            <a:ext cx="8496944" cy="5878532"/>
          </a:xfrm>
          <a:prstGeom prst="rect">
            <a:avLst/>
          </a:prstGeom>
          <a:noFill/>
        </p:spPr>
        <p:txBody>
          <a:bodyPr wrap="square" rtlCol="0">
            <a:spAutoFit/>
          </a:bodyPr>
          <a:lstStyle/>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■駆虫対策の実態は？</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(Q13)</a:t>
            </a:r>
          </a:p>
          <a:p>
            <a:pPr marL="285750" indent="-285750">
              <a:buFont typeface="Wingdings" panose="05000000000000000000" pitchFamily="2" charset="2"/>
              <a:buChar char="ü"/>
            </a:pPr>
            <a:r>
              <a:rPr lang="ja-JP" altLang="en-US" sz="1400" b="0" dirty="0">
                <a:solidFill>
                  <a:srgbClr val="FF0000"/>
                </a:solidFill>
                <a:latin typeface="Meiryo UI" panose="020B0604030504040204" pitchFamily="50" charset="-128"/>
                <a:ea typeface="Meiryo UI" panose="020B0604030504040204" pitchFamily="50" charset="-128"/>
              </a:rPr>
              <a:t>「一定間隔での駆虫を実施している」</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62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％で最も高い。特に</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乗馬クラブの馬</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は同項目が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81</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％で非常に高い。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一定間隔で駆虫を実施している方の年間の駆虫回数は「年</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1</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回」が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42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％、「年</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回」が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58</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％で</a:t>
            </a:r>
            <a:r>
              <a:rPr lang="ja-JP" altLang="en-US" sz="1400" b="0" dirty="0">
                <a:solidFill>
                  <a:srgbClr val="FF0000"/>
                </a:solidFill>
                <a:latin typeface="Meiryo UI" panose="020B0604030504040204" pitchFamily="50" charset="-128"/>
                <a:ea typeface="Meiryo UI" panose="020B0604030504040204" pitchFamily="50" charset="-128"/>
              </a:rPr>
              <a:t>「年</a:t>
            </a:r>
            <a:r>
              <a:rPr lang="en-US" altLang="ja-JP" sz="1400" b="0" dirty="0">
                <a:solidFill>
                  <a:srgbClr val="FF0000"/>
                </a:solidFill>
                <a:latin typeface="Meiryo UI" panose="020B0604030504040204" pitchFamily="50" charset="-128"/>
                <a:ea typeface="Meiryo UI" panose="020B0604030504040204" pitchFamily="50" charset="-128"/>
              </a:rPr>
              <a:t>2</a:t>
            </a:r>
            <a:r>
              <a:rPr lang="ja-JP" altLang="en-US" sz="1400" b="0" dirty="0">
                <a:solidFill>
                  <a:srgbClr val="FF0000"/>
                </a:solidFill>
                <a:latin typeface="Meiryo UI" panose="020B0604030504040204" pitchFamily="50" charset="-128"/>
                <a:ea typeface="Meiryo UI" panose="020B0604030504040204" pitchFamily="50" charset="-128"/>
              </a:rPr>
              <a:t>回」実施する方の方が多い</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駆虫対策を一定間隔で実施している飼育者が多い中で、</a:t>
            </a:r>
            <a:r>
              <a:rPr lang="en-US" altLang="ja-JP" sz="1400" b="0" dirty="0">
                <a:solidFill>
                  <a:srgbClr val="0000FF"/>
                </a:solidFill>
                <a:latin typeface="Meiryo UI" panose="020B0604030504040204" pitchFamily="50" charset="-128"/>
                <a:ea typeface="Meiryo UI" panose="020B0604030504040204" pitchFamily="50" charset="-128"/>
              </a:rPr>
              <a:t>『</a:t>
            </a:r>
            <a:r>
              <a:rPr lang="ja-JP" altLang="en-US" sz="1400" b="0" dirty="0">
                <a:solidFill>
                  <a:srgbClr val="0000FF"/>
                </a:solidFill>
                <a:latin typeface="Meiryo UI" panose="020B0604030504040204" pitchFamily="50" charset="-128"/>
                <a:ea typeface="Meiryo UI" panose="020B0604030504040204" pitchFamily="50" charset="-128"/>
              </a:rPr>
              <a:t>農場の馬</a:t>
            </a:r>
            <a:r>
              <a:rPr lang="en-US" altLang="ja-JP" sz="1400" b="0" dirty="0">
                <a:solidFill>
                  <a:srgbClr val="0000FF"/>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は</a:t>
            </a:r>
            <a:r>
              <a:rPr lang="ja-JP" altLang="en-US" sz="1400" b="0" dirty="0">
                <a:solidFill>
                  <a:srgbClr val="0000FF"/>
                </a:solidFill>
                <a:latin typeface="Meiryo UI" panose="020B0604030504040204" pitchFamily="50" charset="-128"/>
                <a:ea typeface="Meiryo UI" panose="020B0604030504040204" pitchFamily="50" charset="-128"/>
              </a:rPr>
              <a:t>「駆虫対策を実施していない」</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という回答もあった。</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a:t>
            </a:r>
            <a:r>
              <a:rPr kumimoji="1"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装削蹄の頻度は？</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(Q14)</a:t>
            </a:r>
            <a:endPar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4</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8</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週間で実施」が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45</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％、「必要な場合のみ実施」が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25</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％で続く。</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b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競技用</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や</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乗馬クラブの馬</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は「</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4</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8</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週間で実施」が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75</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％超えで、定期的に行われている。</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br>
              <a:rPr lang="en-US" altLang="ja-JP" sz="1400" b="0" u="sng"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■感染病予防の対策方法は？</a:t>
            </a:r>
            <a:r>
              <a:rPr kumimoji="1" lang="en-US" altLang="ja-JP" sz="1600" u="sng" dirty="0">
                <a:solidFill>
                  <a:schemeClr val="tx1">
                    <a:lumMod val="65000"/>
                    <a:lumOff val="35000"/>
                  </a:schemeClr>
                </a:solidFill>
                <a:latin typeface="Meiryo UI" panose="020B0604030504040204" pitchFamily="50" charset="-128"/>
                <a:ea typeface="Meiryo UI" panose="020B0604030504040204" pitchFamily="50" charset="-128"/>
              </a:rPr>
              <a:t> </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(Q15)</a:t>
            </a:r>
            <a:endPar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日常観察：「餌を与えた際の食欲」「馬房にいる時の様子」が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90</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％程度で非常に高い。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異状時：「すぐに診療獣医師に依頼する」が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83</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br>
              <a:rPr lang="en-US" altLang="ja-JP" sz="1600" u="sng"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■ワクチンによる感染予防対策は？</a:t>
            </a:r>
            <a:r>
              <a:rPr kumimoji="1" lang="en-US" altLang="ja-JP" sz="1600" u="sng" dirty="0">
                <a:solidFill>
                  <a:schemeClr val="tx1">
                    <a:lumMod val="65000"/>
                    <a:lumOff val="35000"/>
                  </a:schemeClr>
                </a:solidFill>
                <a:latin typeface="Meiryo UI" panose="020B0604030504040204" pitchFamily="50" charset="-128"/>
                <a:ea typeface="Meiryo UI" panose="020B0604030504040204" pitchFamily="50" charset="-128"/>
              </a:rPr>
              <a:t> </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(Q17~Q19)</a:t>
            </a:r>
            <a:endPar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rgbClr val="FF0000"/>
                </a:solidFill>
                <a:latin typeface="Meiryo UI" panose="020B0604030504040204" pitchFamily="50" charset="-128"/>
                <a:ea typeface="Meiryo UI" panose="020B0604030504040204" pitchFamily="50" charset="-128"/>
              </a:rPr>
              <a:t>ワクチン接種率は</a:t>
            </a:r>
            <a:r>
              <a:rPr lang="en-US" altLang="ja-JP" sz="1400" b="0" dirty="0">
                <a:solidFill>
                  <a:srgbClr val="FF0000"/>
                </a:solidFill>
                <a:latin typeface="Meiryo UI" panose="020B0604030504040204" pitchFamily="50" charset="-128"/>
                <a:ea typeface="Meiryo UI" panose="020B0604030504040204" pitchFamily="50" charset="-128"/>
              </a:rPr>
              <a:t>75</a:t>
            </a:r>
            <a:r>
              <a:rPr lang="ja-JP" altLang="en-US" sz="1400" b="0" dirty="0">
                <a:solidFill>
                  <a:srgbClr val="FF0000"/>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。「助成を受けたことがある」は</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29</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％、「助成を知らなかった」が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4.4</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ワクチン接種を行わない理由としては、</a:t>
            </a: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「馬が高齢のため」「人や馬との接触がない」</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という回答があった。</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rgbClr val="FF0000"/>
                </a:solidFill>
                <a:latin typeface="Meiryo UI" panose="020B0604030504040204" pitchFamily="50" charset="-128"/>
                <a:ea typeface="Meiryo UI" panose="020B0604030504040204" pitchFamily="50" charset="-128"/>
              </a:rPr>
              <a:t>馬インフルエンザワクチンの接種</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は、「全頭毎年</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回接種している」が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56</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％で</a:t>
            </a:r>
            <a:r>
              <a:rPr lang="ja-JP" altLang="en-US" sz="1400" b="0" dirty="0">
                <a:solidFill>
                  <a:srgbClr val="FF0000"/>
                </a:solidFill>
                <a:latin typeface="Meiryo UI" panose="020B0604030504040204" pitchFamily="50" charset="-128"/>
                <a:ea typeface="Meiryo UI" panose="020B0604030504040204" pitchFamily="50" charset="-128"/>
              </a:rPr>
              <a:t>接種率は</a:t>
            </a:r>
            <a:r>
              <a:rPr lang="en-US" altLang="ja-JP" sz="1400" b="0" dirty="0">
                <a:solidFill>
                  <a:srgbClr val="FF0000"/>
                </a:solidFill>
                <a:latin typeface="Meiryo UI" panose="020B0604030504040204" pitchFamily="50" charset="-128"/>
                <a:ea typeface="Meiryo UI" panose="020B0604030504040204" pitchFamily="50" charset="-128"/>
              </a:rPr>
              <a:t>76</a:t>
            </a:r>
            <a:r>
              <a:rPr lang="ja-JP" altLang="en-US" sz="1400" b="0" dirty="0">
                <a:solidFill>
                  <a:srgbClr val="FF0000"/>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b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競技用の馬</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や</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乗用の馬</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は接種率が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rPr>
              <a:t>90</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％超えで高い。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rgbClr val="0000FF"/>
                </a:solidFill>
                <a:latin typeface="Meiryo UI" panose="020B0604030504040204" pitchFamily="50" charset="-128"/>
                <a:ea typeface="Meiryo UI" panose="020B0604030504040204" pitchFamily="50" charset="-128"/>
                <a:cs typeface="メイリオ" pitchFamily="50" charset="-128"/>
              </a:rPr>
              <a:t>馬鼻肺炎ワクチンの接種</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は、</a:t>
            </a:r>
            <a:r>
              <a:rPr lang="ja-JP" altLang="en-US" sz="1400" b="0" dirty="0">
                <a:solidFill>
                  <a:srgbClr val="0000FF"/>
                </a:solidFill>
                <a:latin typeface="Meiryo UI" panose="020B0604030504040204" pitchFamily="50" charset="-128"/>
                <a:ea typeface="Meiryo UI" panose="020B0604030504040204" pitchFamily="50" charset="-128"/>
                <a:cs typeface="メイリオ" pitchFamily="50" charset="-128"/>
              </a:rPr>
              <a:t>接種率が</a:t>
            </a:r>
            <a:r>
              <a:rPr lang="en-US" altLang="ja-JP" sz="1400" b="0" dirty="0">
                <a:solidFill>
                  <a:srgbClr val="0000FF"/>
                </a:solidFill>
                <a:latin typeface="Meiryo UI" panose="020B0604030504040204" pitchFamily="50" charset="-128"/>
                <a:ea typeface="Meiryo UI" panose="020B0604030504040204" pitchFamily="50" charset="-128"/>
                <a:cs typeface="メイリオ" pitchFamily="50" charset="-128"/>
              </a:rPr>
              <a:t>8</a:t>
            </a:r>
            <a:r>
              <a:rPr lang="ja-JP" altLang="en-US" sz="1400" b="0" dirty="0">
                <a:solidFill>
                  <a:srgbClr val="0000FF"/>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で低い。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a:p>
            <a:pPr marL="285750" indent="-285750">
              <a:buFont typeface="Wingdings" panose="05000000000000000000" pitchFamily="2" charset="2"/>
              <a:buChar char="ü"/>
            </a:pP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■意見・要望</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a:t>
            </a:r>
            <a:r>
              <a:rPr lang="ja-JP" altLang="en-US" sz="1000" u="sng" dirty="0">
                <a:solidFill>
                  <a:schemeClr val="tx1">
                    <a:lumMod val="65000"/>
                    <a:lumOff val="35000"/>
                  </a:schemeClr>
                </a:solidFill>
                <a:latin typeface="Meiryo UI" panose="020B0604030504040204" pitchFamily="50" charset="-128"/>
                <a:ea typeface="Meiryo UI" panose="020B0604030504040204" pitchFamily="50" charset="-128"/>
              </a:rPr>
              <a:t>一部抜粋</a:t>
            </a:r>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　</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(Q20)</a:t>
            </a:r>
            <a:endPar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意見・要望は「講習会・情報提供の充実」「高齢馬の飼育管理」「疾病対策と予防」「栄養管理と餌の情報」「ワクチン接種と補助」等の意見があった。</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b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D177FF2A-3578-7DD6-BE06-49AF4DD82E44}"/>
              </a:ext>
            </a:extLst>
          </p:cNvPr>
          <p:cNvSpPr txBox="1"/>
          <p:nvPr/>
        </p:nvSpPr>
        <p:spPr>
          <a:xfrm>
            <a:off x="566590" y="6009235"/>
            <a:ext cx="8109866" cy="769441"/>
          </a:xfrm>
          <a:prstGeom prst="rect">
            <a:avLst/>
          </a:prstGeom>
          <a:solidFill>
            <a:schemeClr val="bg1">
              <a:lumMod val="85000"/>
            </a:schemeClr>
          </a:solidFill>
        </p:spPr>
        <p:txBody>
          <a:bodyPr wrap="square" rtlCol="0">
            <a:spAutoFit/>
          </a:bodyPr>
          <a:lstStyle/>
          <a:p>
            <a:r>
              <a:rPr lang="ja-JP" altLang="en-US" sz="1100" dirty="0">
                <a:solidFill>
                  <a:schemeClr val="tx1">
                    <a:lumMod val="65000"/>
                    <a:lumOff val="35000"/>
                  </a:schemeClr>
                </a:solidFill>
                <a:latin typeface="Meiryo UI" panose="020B0604030504040204" pitchFamily="50" charset="-128"/>
                <a:ea typeface="Meiryo UI" panose="020B0604030504040204" pitchFamily="50" charset="-128"/>
              </a:rPr>
              <a:t>駆虫対策は一定間隔で実施している飼育者が多い。ワクチン接種率については</a:t>
            </a:r>
            <a:r>
              <a:rPr lang="en-US" altLang="ja-JP" sz="1100" dirty="0">
                <a:solidFill>
                  <a:schemeClr val="tx1">
                    <a:lumMod val="65000"/>
                    <a:lumOff val="35000"/>
                  </a:schemeClr>
                </a:solidFill>
                <a:latin typeface="Meiryo UI" panose="020B0604030504040204" pitchFamily="50" charset="-128"/>
                <a:ea typeface="Meiryo UI" panose="020B0604030504040204" pitchFamily="50" charset="-128"/>
              </a:rPr>
              <a:t>75</a:t>
            </a:r>
            <a:r>
              <a:rPr lang="ja-JP" altLang="en-US" sz="1100" dirty="0">
                <a:solidFill>
                  <a:schemeClr val="tx1">
                    <a:lumMod val="65000"/>
                    <a:lumOff val="35000"/>
                  </a:schemeClr>
                </a:solidFill>
                <a:latin typeface="Meiryo UI" panose="020B0604030504040204" pitchFamily="50" charset="-128"/>
                <a:ea typeface="Meiryo UI" panose="020B0604030504040204" pitchFamily="50" charset="-128"/>
              </a:rPr>
              <a:t>％で、「ワクチンの助成を受けたことがある」は</a:t>
            </a:r>
            <a:r>
              <a:rPr lang="en-US" altLang="ja-JP" sz="1100" dirty="0">
                <a:solidFill>
                  <a:schemeClr val="tx1">
                    <a:lumMod val="65000"/>
                    <a:lumOff val="35000"/>
                  </a:schemeClr>
                </a:solidFill>
                <a:latin typeface="Meiryo UI" panose="020B0604030504040204" pitchFamily="50" charset="-128"/>
                <a:ea typeface="Meiryo UI" panose="020B0604030504040204" pitchFamily="50" charset="-128"/>
              </a:rPr>
              <a:t>29</a:t>
            </a:r>
            <a:r>
              <a:rPr lang="ja-JP" altLang="en-US" sz="1100" dirty="0">
                <a:solidFill>
                  <a:schemeClr val="tx1">
                    <a:lumMod val="65000"/>
                    <a:lumOff val="35000"/>
                  </a:schemeClr>
                </a:solidFill>
                <a:latin typeface="Meiryo UI" panose="020B0604030504040204" pitchFamily="50" charset="-128"/>
                <a:ea typeface="Meiryo UI" panose="020B0604030504040204" pitchFamily="50" charset="-128"/>
              </a:rPr>
              <a:t>％、</a:t>
            </a:r>
            <a:br>
              <a:rPr lang="en-US" altLang="ja-JP" sz="11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100" dirty="0">
                <a:solidFill>
                  <a:schemeClr val="tx1">
                    <a:lumMod val="65000"/>
                    <a:lumOff val="35000"/>
                  </a:schemeClr>
                </a:solidFill>
                <a:latin typeface="Meiryo UI" panose="020B0604030504040204" pitchFamily="50" charset="-128"/>
                <a:ea typeface="Meiryo UI" panose="020B0604030504040204" pitchFamily="50" charset="-128"/>
              </a:rPr>
              <a:t>「助成を知らなかった」は</a:t>
            </a:r>
            <a:r>
              <a:rPr lang="en-US" altLang="ja-JP" sz="1100" dirty="0">
                <a:solidFill>
                  <a:schemeClr val="tx1">
                    <a:lumMod val="65000"/>
                    <a:lumOff val="35000"/>
                  </a:schemeClr>
                </a:solidFill>
                <a:latin typeface="Meiryo UI" panose="020B0604030504040204" pitchFamily="50" charset="-128"/>
                <a:ea typeface="Meiryo UI" panose="020B0604030504040204" pitchFamily="50" charset="-128"/>
              </a:rPr>
              <a:t>4.4</a:t>
            </a:r>
            <a:r>
              <a:rPr lang="ja-JP" altLang="en-US" sz="1100" dirty="0">
                <a:solidFill>
                  <a:schemeClr val="tx1">
                    <a:lumMod val="65000"/>
                    <a:lumOff val="35000"/>
                  </a:schemeClr>
                </a:solidFill>
                <a:latin typeface="Meiryo UI" panose="020B0604030504040204" pitchFamily="50" charset="-128"/>
                <a:ea typeface="Meiryo UI" panose="020B0604030504040204" pitchFamily="50" charset="-128"/>
              </a:rPr>
              <a:t>％。また、ワクチン接種を行わない理由としては「馬が高齢のため」「人や馬との接触がない」という回答があった。飼育者の意見・要望として、「高齢馬に関する講習会の開催」 「高齢馬の管理方法」等が求められており、今後、飼育者向けの教育を更に</a:t>
            </a:r>
            <a:br>
              <a:rPr lang="en-US" altLang="ja-JP" sz="1100"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100" dirty="0">
                <a:solidFill>
                  <a:schemeClr val="tx1">
                    <a:lumMod val="65000"/>
                    <a:lumOff val="35000"/>
                  </a:schemeClr>
                </a:solidFill>
                <a:latin typeface="Meiryo UI" panose="020B0604030504040204" pitchFamily="50" charset="-128"/>
                <a:ea typeface="Meiryo UI" panose="020B0604030504040204" pitchFamily="50" charset="-128"/>
              </a:rPr>
              <a:t>強化していくことも重要と考える。</a:t>
            </a:r>
            <a:endParaRPr lang="en-US" altLang="ja-JP" sz="1100" dirty="0">
              <a:solidFill>
                <a:schemeClr val="tx1">
                  <a:lumMod val="65000"/>
                  <a:lumOff val="3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85819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672E7-BD0B-1030-2359-1C6DCC8B74C4}"/>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9EE2E292-B564-3CF8-CEDB-5715233C1D27}"/>
              </a:ext>
            </a:extLst>
          </p:cNvPr>
          <p:cNvSpPr>
            <a:spLocks noGrp="1"/>
          </p:cNvSpPr>
          <p:nvPr>
            <p:ph type="title"/>
          </p:nvPr>
        </p:nvSpPr>
        <p:spPr/>
        <p:txBody>
          <a:bodyPr/>
          <a:lstStyle/>
          <a:p>
            <a:r>
              <a:rPr lang="en-US" altLang="ja-JP" dirty="0"/>
              <a:t>Summary</a:t>
            </a:r>
            <a:r>
              <a:rPr lang="ja-JP" altLang="en-US" dirty="0"/>
              <a:t>③　飼育概要について</a:t>
            </a:r>
            <a:r>
              <a:rPr lang="ja-JP" altLang="en-US" sz="2000" b="0" dirty="0">
                <a:solidFill>
                  <a:schemeClr val="tx1"/>
                </a:solidFill>
                <a:latin typeface="Meiryo UI" panose="020B0604030504040204" pitchFamily="50" charset="-128"/>
                <a:ea typeface="Meiryo UI" panose="020B0604030504040204" pitchFamily="50" charset="-128"/>
              </a:rPr>
              <a:t>　</a:t>
            </a:r>
            <a:endParaRPr lang="en-US" altLang="ja-JP" dirty="0"/>
          </a:p>
        </p:txBody>
      </p:sp>
      <p:sp>
        <p:nvSpPr>
          <p:cNvPr id="5" name="テキスト ボックス 4">
            <a:extLst>
              <a:ext uri="{FF2B5EF4-FFF2-40B4-BE49-F238E27FC236}">
                <a16:creationId xmlns:a16="http://schemas.microsoft.com/office/drawing/2014/main" id="{E172AD3D-EFDD-7578-ECE4-8DCAD97C39C8}"/>
              </a:ext>
            </a:extLst>
          </p:cNvPr>
          <p:cNvSpPr txBox="1"/>
          <p:nvPr/>
        </p:nvSpPr>
        <p:spPr>
          <a:xfrm>
            <a:off x="179512" y="740742"/>
            <a:ext cx="8928992" cy="5424562"/>
          </a:xfrm>
          <a:prstGeom prst="rect">
            <a:avLst/>
          </a:prstGeom>
          <a:noFill/>
        </p:spPr>
        <p:txBody>
          <a:bodyPr wrap="square" rtlCol="0">
            <a:spAutoFit/>
          </a:bodyPr>
          <a:lstStyle/>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■飼育馬施設の住所地・回答者の職種</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(F0</a:t>
            </a:r>
            <a:r>
              <a:rPr lang="ja-JP" altLang="en-US" sz="1000" u="sng"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Q1)</a:t>
            </a: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回答があった地域は「関東」が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26%</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、「北海道・東北」が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23</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％。「関東」と「北海道・東北」で半数を占める</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rPr>
              <a:t>。</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回答者の役職は、「農場主」が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46%</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で約半数。「その他」は</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32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％で「乗馬インストラクター」「動物園職員」「大学生」</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b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等の回答があった。</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■施設の種類・従業員数</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Q2</a:t>
            </a:r>
            <a:r>
              <a:rPr lang="ja-JP" altLang="en-US" sz="1000" u="sng"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Q3</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a:t>
            </a:r>
            <a:endPar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施設の種類は「乗馬クラブ」が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33</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％、「個人」が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29</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％。その他には、「動物園」は</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28</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件、「観光牧場」は</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22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件が含まれる。</a:t>
            </a:r>
            <a:r>
              <a:rPr lang="en-US" altLang="ja-JP" sz="105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(250</a:t>
            </a:r>
            <a:r>
              <a:rPr lang="ja-JP" altLang="en-US" sz="105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件中</a:t>
            </a:r>
            <a:r>
              <a:rPr lang="en-US" altLang="ja-JP" sz="105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従業員数は正社員、アルバイト、家族経営、その他のそれぞれで「</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5</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人未満」が半数以上で最も高い。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br>
              <a:rPr lang="en-US" altLang="ja-JP" sz="1400" b="0" u="sng"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■飼育馬の種類・日本在来馬の品種・飼育馬の用途</a:t>
            </a:r>
            <a:r>
              <a:rPr kumimoji="1" lang="en-US" altLang="ja-JP" sz="1600" u="sng" dirty="0">
                <a:solidFill>
                  <a:schemeClr val="tx1">
                    <a:lumMod val="65000"/>
                    <a:lumOff val="35000"/>
                  </a:schemeClr>
                </a:solidFill>
                <a:latin typeface="Meiryo UI" panose="020B0604030504040204" pitchFamily="50" charset="-128"/>
                <a:ea typeface="Meiryo UI" panose="020B0604030504040204" pitchFamily="50" charset="-128"/>
              </a:rPr>
              <a:t> </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(Q4</a:t>
            </a:r>
            <a:r>
              <a:rPr lang="ja-JP" altLang="en-US" sz="1000" u="sng" dirty="0">
                <a:solidFill>
                  <a:schemeClr val="tx1">
                    <a:lumMod val="65000"/>
                    <a:lumOff val="35000"/>
                  </a:schemeClr>
                </a:solidFill>
                <a:latin typeface="Meiryo UI" panose="020B0604030504040204" pitchFamily="50" charset="-128"/>
                <a:ea typeface="Meiryo UI" panose="020B0604030504040204" pitchFamily="50" charset="-128"/>
              </a:rPr>
              <a:t>、</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Q5)</a:t>
            </a:r>
            <a:endPar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飼育馬の種類は、「軽種馬」が最も高く</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52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％、次いで「乗系馬（中間種）」が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22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％で続く。</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日本在来馬の品種は「北海道和種」が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73</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％で多い。</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飼育馬の用途は「乗用」が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53</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％で最も高く、次いで「競技用」が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12</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endParaRPr>
          </a:p>
          <a:p>
            <a:br>
              <a:rPr lang="en-US" altLang="ja-JP" sz="1600" u="sng" dirty="0">
                <a:solidFill>
                  <a:schemeClr val="tx1">
                    <a:lumMod val="65000"/>
                    <a:lumOff val="35000"/>
                  </a:schemeClr>
                </a:solidFill>
                <a:latin typeface="Meiryo UI" panose="020B0604030504040204" pitchFamily="50" charset="-128"/>
                <a:ea typeface="Meiryo UI" panose="020B0604030504040204" pitchFamily="50" charset="-128"/>
              </a:rPr>
            </a:br>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■飼育馬の導入元</a:t>
            </a:r>
            <a:r>
              <a:rPr kumimoji="1" lang="en-US" altLang="ja-JP" sz="1600" u="sng" dirty="0">
                <a:solidFill>
                  <a:schemeClr val="tx1">
                    <a:lumMod val="65000"/>
                    <a:lumOff val="35000"/>
                  </a:schemeClr>
                </a:solidFill>
                <a:latin typeface="Meiryo UI" panose="020B0604030504040204" pitchFamily="50" charset="-128"/>
                <a:ea typeface="Meiryo UI" panose="020B0604030504040204" pitchFamily="50" charset="-128"/>
              </a:rPr>
              <a:t> </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a:t>
            </a:r>
            <a:r>
              <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Q6</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a:t>
            </a:r>
            <a:endPar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飼育馬の導入元は「乗馬クラブ」が最も高く</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44</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％、次いで「公営（地方）競馬」が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26</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％、「中央競馬」が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24</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％で続く。</a:t>
            </a:r>
            <a:endParaRPr lang="en-US" altLang="ja-JP" sz="1400" b="0" dirty="0">
              <a:solidFill>
                <a:schemeClr val="tx1">
                  <a:lumMod val="75000"/>
                  <a:lumOff val="25000"/>
                </a:schemeClr>
              </a:solidFill>
              <a:latin typeface="Meiryo UI" panose="020B0604030504040204" pitchFamily="50" charset="-128"/>
              <a:ea typeface="Meiryo UI" panose="020B0604030504040204" pitchFamily="50" charset="-128"/>
              <a:cs typeface="メイリオ" pitchFamily="50" charset="-128"/>
            </a:endParaRPr>
          </a:p>
          <a:p>
            <a:pPr marL="285750" indent="-285750">
              <a:buFont typeface="Wingdings" panose="05000000000000000000" pitchFamily="2" charset="2"/>
              <a:buChar char="ü"/>
            </a:pP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■飼育馬の年齢把握方法</a:t>
            </a:r>
            <a:r>
              <a:rPr kumimoji="1" lang="en-US" altLang="ja-JP" sz="1000" u="sng" dirty="0">
                <a:solidFill>
                  <a:schemeClr val="tx1">
                    <a:lumMod val="65000"/>
                    <a:lumOff val="35000"/>
                  </a:schemeClr>
                </a:solidFill>
                <a:latin typeface="Meiryo UI" panose="020B0604030504040204" pitchFamily="50" charset="-128"/>
                <a:ea typeface="Meiryo UI" panose="020B0604030504040204" pitchFamily="50" charset="-128"/>
              </a:rPr>
              <a:t>(Q7)</a:t>
            </a:r>
            <a:endParaRPr lang="en-US" altLang="ja-JP" sz="1000" u="sng"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latin typeface="Meiryo UI" panose="020B0604030504040204" pitchFamily="50" charset="-128"/>
                <a:ea typeface="Meiryo UI" panose="020B0604030504040204" pitchFamily="50" charset="-128"/>
                <a:cs typeface="メイリオ" pitchFamily="50" charset="-128"/>
              </a:rPr>
              <a:t>飼</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育馬の年齢把握方法は、</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「記録から全頭又はほとんどの馬の年齢を把握している」</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が</a:t>
            </a:r>
            <a:r>
              <a:rPr lang="en-US" altLang="ja-JP" sz="1400" b="0" dirty="0">
                <a:solidFill>
                  <a:srgbClr val="FF0000"/>
                </a:solidFill>
                <a:latin typeface="Meiryo UI" panose="020B0604030504040204" pitchFamily="50" charset="-128"/>
                <a:ea typeface="Meiryo UI" panose="020B0604030504040204" pitchFamily="50" charset="-128"/>
                <a:cs typeface="メイリオ" pitchFamily="50" charset="-128"/>
              </a:rPr>
              <a:t>85</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で大多数。</a:t>
            </a:r>
            <a:b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b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a:p>
            <a:r>
              <a:rPr lang="ja-JP" altLang="en-US" sz="1600" u="sng" dirty="0">
                <a:solidFill>
                  <a:schemeClr val="tx1">
                    <a:lumMod val="65000"/>
                    <a:lumOff val="35000"/>
                  </a:schemeClr>
                </a:solidFill>
                <a:latin typeface="Meiryo UI" panose="020B0604030504040204" pitchFamily="50" charset="-128"/>
                <a:ea typeface="Meiryo UI" panose="020B0604030504040204" pitchFamily="50" charset="-128"/>
              </a:rPr>
              <a:t>■飼育馬の年齢分布</a:t>
            </a:r>
            <a:r>
              <a:rPr lang="en-US" altLang="ja-JP" sz="900" u="sng" dirty="0">
                <a:solidFill>
                  <a:schemeClr val="tx1">
                    <a:lumMod val="65000"/>
                    <a:lumOff val="35000"/>
                  </a:schemeClr>
                </a:solidFill>
                <a:latin typeface="Meiryo UI" panose="020B0604030504040204" pitchFamily="50" charset="-128"/>
                <a:ea typeface="Meiryo UI" panose="020B0604030504040204" pitchFamily="50" charset="-128"/>
              </a:rPr>
              <a:t>(</a:t>
            </a:r>
            <a:r>
              <a:rPr kumimoji="1" lang="en-US" altLang="ja-JP" sz="900" u="sng" dirty="0">
                <a:solidFill>
                  <a:schemeClr val="tx1">
                    <a:lumMod val="65000"/>
                    <a:lumOff val="35000"/>
                  </a:schemeClr>
                </a:solidFill>
                <a:latin typeface="Meiryo UI" panose="020B0604030504040204" pitchFamily="50" charset="-128"/>
                <a:ea typeface="Meiryo UI" panose="020B0604030504040204" pitchFamily="50" charset="-128"/>
              </a:rPr>
              <a:t>Q8</a:t>
            </a:r>
            <a:r>
              <a:rPr kumimoji="1" lang="ja-JP" altLang="en-US" sz="900" u="sng" dirty="0">
                <a:solidFill>
                  <a:schemeClr val="tx1">
                    <a:lumMod val="65000"/>
                    <a:lumOff val="35000"/>
                  </a:schemeClr>
                </a:solidFill>
                <a:latin typeface="Meiryo UI" panose="020B0604030504040204" pitchFamily="50" charset="-128"/>
                <a:ea typeface="Meiryo UI" panose="020B0604030504040204" pitchFamily="50" charset="-128"/>
              </a:rPr>
              <a:t>・</a:t>
            </a:r>
            <a:r>
              <a:rPr kumimoji="1" lang="en-US" altLang="ja-JP" sz="900" u="sng" dirty="0">
                <a:solidFill>
                  <a:schemeClr val="tx1">
                    <a:lumMod val="65000"/>
                    <a:lumOff val="35000"/>
                  </a:schemeClr>
                </a:solidFill>
                <a:latin typeface="Meiryo UI" panose="020B0604030504040204" pitchFamily="50" charset="-128"/>
                <a:ea typeface="Meiryo UI" panose="020B0604030504040204" pitchFamily="50" charset="-128"/>
              </a:rPr>
              <a:t>9)</a:t>
            </a:r>
            <a:endParaRPr lang="en-US" altLang="ja-JP" sz="900" u="sng" dirty="0">
              <a:solidFill>
                <a:schemeClr val="tx1">
                  <a:lumMod val="65000"/>
                  <a:lumOff val="3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飼育馬の年齢分布は、いずれの年齢も「</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5</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頭未満」が多数。</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『11</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30</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歳</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は同項目が</a:t>
            </a:r>
            <a:r>
              <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70</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％程度で大半である。</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a:p>
            <a:pPr marL="285750" indent="-285750">
              <a:buFont typeface="Wingdings" panose="05000000000000000000" pitchFamily="2" charset="2"/>
              <a:buChar char="ü"/>
            </a:pPr>
            <a:r>
              <a:rPr lang="en-US" altLang="ja-JP" sz="1400" b="0" dirty="0">
                <a:solidFill>
                  <a:srgbClr val="FF0000"/>
                </a:solidFill>
                <a:latin typeface="Meiryo UI" panose="020B0604030504040204" pitchFamily="50" charset="-128"/>
                <a:ea typeface="Meiryo UI" panose="020B0604030504040204" pitchFamily="50" charset="-128"/>
                <a:cs typeface="メイリオ" pitchFamily="50" charset="-128"/>
              </a:rPr>
              <a:t>15</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歳以上の高齢馬飼育者</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は</a:t>
            </a:r>
            <a:r>
              <a:rPr lang="en-US" altLang="ja-JP" sz="1400" b="0" dirty="0">
                <a:solidFill>
                  <a:srgbClr val="FF0000"/>
                </a:solidFill>
                <a:latin typeface="Meiryo UI" panose="020B0604030504040204" pitchFamily="50" charset="-128"/>
                <a:ea typeface="Meiryo UI" panose="020B0604030504040204" pitchFamily="50" charset="-128"/>
                <a:cs typeface="メイリオ" pitchFamily="50" charset="-128"/>
              </a:rPr>
              <a:t>70</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a:t>
            </a:r>
            <a:r>
              <a:rPr lang="en-US" altLang="ja-JP" sz="1400" b="0" dirty="0">
                <a:solidFill>
                  <a:srgbClr val="FF0000"/>
                </a:solidFill>
                <a:latin typeface="Meiryo UI" panose="020B0604030504040204" pitchFamily="50" charset="-128"/>
                <a:ea typeface="Meiryo UI" panose="020B0604030504040204" pitchFamily="50" charset="-128"/>
                <a:cs typeface="メイリオ" pitchFamily="50" charset="-128"/>
              </a:rPr>
              <a:t>15</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歳未満の馬飼育者</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は</a:t>
            </a:r>
            <a:r>
              <a:rPr lang="en-US" altLang="ja-JP" sz="1400" b="0" dirty="0">
                <a:solidFill>
                  <a:srgbClr val="FF0000"/>
                </a:solidFill>
                <a:latin typeface="Meiryo UI" panose="020B0604030504040204" pitchFamily="50" charset="-128"/>
                <a:ea typeface="Meiryo UI" panose="020B0604030504040204" pitchFamily="50" charset="-128"/>
                <a:cs typeface="メイリオ" pitchFamily="50" charset="-128"/>
              </a:rPr>
              <a:t>30</a:t>
            </a:r>
            <a:r>
              <a:rPr lang="ja-JP" altLang="en-US" sz="1400" b="0" dirty="0">
                <a:solidFill>
                  <a:srgbClr val="FF0000"/>
                </a:solidFill>
                <a:latin typeface="Meiryo UI" panose="020B0604030504040204" pitchFamily="50" charset="-128"/>
                <a:ea typeface="Meiryo UI" panose="020B0604030504040204" pitchFamily="50" charset="-128"/>
                <a:cs typeface="メイリオ" pitchFamily="50" charset="-128"/>
              </a:rPr>
              <a:t>％</a:t>
            </a:r>
            <a:r>
              <a:rPr lang="ja-JP" altLang="en-US"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rPr>
              <a:t>であった。</a:t>
            </a:r>
            <a:endParaRPr lang="en-US" altLang="ja-JP" sz="1400" b="0" dirty="0">
              <a:solidFill>
                <a:schemeClr val="tx1">
                  <a:lumMod val="65000"/>
                  <a:lumOff val="35000"/>
                </a:schemeClr>
              </a:solidFill>
              <a:latin typeface="Meiryo UI" panose="020B0604030504040204" pitchFamily="50" charset="-128"/>
              <a:ea typeface="Meiryo UI" panose="020B0604030504040204" pitchFamily="50" charset="-128"/>
              <a:cs typeface="メイリオ" pitchFamily="50" charset="-128"/>
            </a:endParaRPr>
          </a:p>
        </p:txBody>
      </p:sp>
    </p:spTree>
    <p:extLst>
      <p:ext uri="{BB962C8B-B14F-4D97-AF65-F5344CB8AC3E}">
        <p14:creationId xmlns:p14="http://schemas.microsoft.com/office/powerpoint/2010/main" val="3183605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番号プレースホルダー 2"/>
          <p:cNvSpPr>
            <a:spLocks noGrp="1"/>
          </p:cNvSpPr>
          <p:nvPr>
            <p:ph type="sldNum" sz="quarter" idx="29"/>
          </p:nvPr>
        </p:nvSpPr>
        <p:spPr>
          <a:xfrm>
            <a:off x="7007225" y="6656388"/>
            <a:ext cx="2133600" cy="207962"/>
          </a:xfrm>
          <a:noFill/>
        </p:spPr>
        <p:txBody>
          <a:bodyPr/>
          <a:lstStyle>
            <a:lvl1pPr>
              <a:spcBef>
                <a:spcPct val="20000"/>
              </a:spcBef>
              <a:defRPr kumimoji="1" sz="1400" b="1">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defRPr kumimoji="1" sz="12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12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12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pPr>
            <a:fld id="{7B154230-6D7F-43E0-A14F-558C1AA55155}" type="slidenum">
              <a:rPr lang="en-US" altLang="ja-JP" sz="800" b="0" smtClean="0">
                <a:latin typeface="Arial" panose="020B0604020202020204" pitchFamily="34" charset="0"/>
                <a:ea typeface="ＭＳ Ｐゴシック" panose="020B0600070205080204" pitchFamily="50" charset="-128"/>
              </a:rPr>
              <a:pPr>
                <a:spcBef>
                  <a:spcPct val="0"/>
                </a:spcBef>
              </a:pPr>
              <a:t>8</a:t>
            </a:fld>
            <a:endParaRPr lang="en-US" altLang="ja-JP" sz="800" b="0" dirty="0">
              <a:latin typeface="Arial" panose="020B0604020202020204" pitchFamily="34" charset="0"/>
              <a:ea typeface="ＭＳ Ｐゴシック" panose="020B0600070205080204" pitchFamily="50" charset="-128"/>
            </a:endParaRPr>
          </a:p>
        </p:txBody>
      </p:sp>
      <p:sp>
        <p:nvSpPr>
          <p:cNvPr id="5" name="正方形/長方形 4"/>
          <p:cNvSpPr/>
          <p:nvPr/>
        </p:nvSpPr>
        <p:spPr>
          <a:xfrm>
            <a:off x="0" y="3429000"/>
            <a:ext cx="6732588" cy="720725"/>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defRPr/>
            </a:pPr>
            <a:r>
              <a:rPr lang="en-US" altLang="ja-JP" sz="3000" b="0" dirty="0">
                <a:solidFill>
                  <a:schemeClr val="tx1"/>
                </a:solidFill>
                <a:latin typeface="Meiryo UI" panose="020B0604030504040204" pitchFamily="50" charset="-128"/>
                <a:ea typeface="Meiryo UI" panose="020B0604030504040204" pitchFamily="50" charset="-128"/>
              </a:rPr>
              <a:t>Ⅲ.</a:t>
            </a:r>
            <a:r>
              <a:rPr lang="zh-TW" altLang="en-US" sz="3000" b="0" dirty="0">
                <a:solidFill>
                  <a:schemeClr val="tx1"/>
                </a:solidFill>
                <a:latin typeface="Meiryo UI" panose="020B0604030504040204" pitchFamily="50" charset="-128"/>
                <a:ea typeface="Meiryo UI" panose="020B0604030504040204" pitchFamily="50" charset="-128"/>
              </a:rPr>
              <a:t>調査結果詳細</a:t>
            </a:r>
            <a:endParaRPr lang="ja-JP" altLang="en-US" sz="30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67517743"/>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29344</TotalTime>
  <Words>7330</Words>
  <Application>Microsoft Office PowerPoint</Application>
  <PresentationFormat>画面に合わせる (4:3)</PresentationFormat>
  <Paragraphs>425</Paragraphs>
  <Slides>49</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49</vt:i4>
      </vt:variant>
    </vt:vector>
  </HeadingPairs>
  <TitlesOfParts>
    <vt:vector size="56" baseType="lpstr">
      <vt:lpstr>HGP創英角ｺﾞｼｯｸUB</vt:lpstr>
      <vt:lpstr>HG丸ｺﾞｼｯｸM-PRO</vt:lpstr>
      <vt:lpstr>Meiryo UI</vt:lpstr>
      <vt:lpstr>ＭＳ Ｐゴシック</vt:lpstr>
      <vt:lpstr>Arial</vt:lpstr>
      <vt:lpstr>Wingdings</vt:lpstr>
      <vt:lpstr>標準デザイン</vt:lpstr>
      <vt:lpstr>令和6年度 馬獣医療実態調査　報告書</vt:lpstr>
      <vt:lpstr>目次</vt:lpstr>
      <vt:lpstr>PowerPoint プレゼンテーション</vt:lpstr>
      <vt:lpstr>調査概要</vt:lpstr>
      <vt:lpstr>PowerPoint プレゼンテーション</vt:lpstr>
      <vt:lpstr>Summary①　飼育馬の老化現象・臨床症状の実態</vt:lpstr>
      <vt:lpstr>Summary②　飼育馬の駆虫対策・感染病予防対策の状況　</vt:lpstr>
      <vt:lpstr>Summary③　飼育概要について　</vt:lpstr>
      <vt:lpstr>PowerPoint プレゼンテーション</vt:lpstr>
      <vt:lpstr>PowerPoint プレゼンテーション</vt:lpstr>
      <vt:lpstr>飼育馬施設の住所地／回答者の職種</vt:lpstr>
      <vt:lpstr>施設の種類／従業員数</vt:lpstr>
      <vt:lpstr>飼育馬の種類・日本在来馬の品種</vt:lpstr>
      <vt:lpstr>飼育馬の用途</vt:lpstr>
      <vt:lpstr>飼育馬の導入元</vt:lpstr>
      <vt:lpstr>飼育馬の年齢把握方法</vt:lpstr>
      <vt:lpstr>飼育馬の年齢分布</vt:lpstr>
      <vt:lpstr>PowerPoint プレゼンテーション</vt:lpstr>
      <vt:lpstr>老化現象の徴候</vt:lpstr>
      <vt:lpstr>高齢馬で認められる臨床症状</vt:lpstr>
      <vt:lpstr>臨床症状があった例</vt:lpstr>
      <vt:lpstr>獣医師の診療の有無</vt:lpstr>
      <vt:lpstr>現在治療中の疾病</vt:lpstr>
      <vt:lpstr>治療以外の補完治療をする目的　※一部抜粋</vt:lpstr>
      <vt:lpstr>PowerPoint プレゼンテーション</vt:lpstr>
      <vt:lpstr>駆虫対策</vt:lpstr>
      <vt:lpstr>一定間隔で実施する駆虫対策</vt:lpstr>
      <vt:lpstr>装削蹄の頻度</vt:lpstr>
      <vt:lpstr>日常観察の実施方法</vt:lpstr>
      <vt:lpstr>飼育馬に異状が認められた場合の対応</vt:lpstr>
      <vt:lpstr>ワクチン接種による予防対策</vt:lpstr>
      <vt:lpstr>馬インフルエンザワクチンの接種方法</vt:lpstr>
      <vt:lpstr>馬鼻肺炎ワクチン（流産予防のため）の接種方法</vt:lpstr>
      <vt:lpstr>PowerPoint プレゼンテーション</vt:lpstr>
      <vt:lpstr>ご意見・ご希望　※一部抜粋</vt:lpstr>
      <vt:lpstr>PowerPoint プレゼンテーション</vt:lpstr>
      <vt:lpstr>飼育馬の種類・日本在来馬の品種</vt:lpstr>
      <vt:lpstr>飼育馬の年齢把握状況</vt:lpstr>
      <vt:lpstr>過去1年間の飼育馬の用途／飼育馬の導入元</vt:lpstr>
      <vt:lpstr>PowerPoint プレゼンテーション</vt:lpstr>
      <vt:lpstr>信頼区間　Q9・Q10</vt:lpstr>
      <vt:lpstr>信頼区間　Q11</vt:lpstr>
      <vt:lpstr>信頼区間　Q12　</vt:lpstr>
      <vt:lpstr>飼育馬の年齢分布【3歳未満】</vt:lpstr>
      <vt:lpstr>飼育馬の年齢分布【3～10歳】</vt:lpstr>
      <vt:lpstr>飼育馬の年齢分布【11～15歳】</vt:lpstr>
      <vt:lpstr>飼育馬の年齢分布【16～20歳】</vt:lpstr>
      <vt:lpstr>飼育馬の年齢分布【21～30歳】</vt:lpstr>
      <vt:lpstr>飼育馬の年齢分布【31歳以上】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馬獣医療実態調査</dc:title>
  <dc:creator>Rina Hashimoto</dc:creator>
  <cp:lastModifiedBy>【中央畜産会】高木　昌美</cp:lastModifiedBy>
  <cp:revision>220</cp:revision>
  <cp:lastPrinted>2025-03-14T10:07:24Z</cp:lastPrinted>
  <dcterms:created xsi:type="dcterms:W3CDTF">2007-03-02T02:06:25Z</dcterms:created>
  <dcterms:modified xsi:type="dcterms:W3CDTF">2025-05-27T05:13:10Z</dcterms:modified>
</cp:coreProperties>
</file>